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576" r:id="rId3"/>
    <p:sldId id="530" r:id="rId4"/>
    <p:sldId id="444" r:id="rId5"/>
    <p:sldId id="532" r:id="rId6"/>
    <p:sldId id="490" r:id="rId7"/>
    <p:sldId id="559" r:id="rId8"/>
    <p:sldId id="467" r:id="rId9"/>
    <p:sldId id="622" r:id="rId10"/>
    <p:sldId id="612" r:id="rId11"/>
    <p:sldId id="613" r:id="rId12"/>
    <p:sldId id="614" r:id="rId13"/>
    <p:sldId id="603" r:id="rId14"/>
    <p:sldId id="588" r:id="rId15"/>
    <p:sldId id="617" r:id="rId16"/>
    <p:sldId id="591" r:id="rId17"/>
    <p:sldId id="607" r:id="rId18"/>
    <p:sldId id="611" r:id="rId19"/>
    <p:sldId id="606" r:id="rId20"/>
    <p:sldId id="616" r:id="rId21"/>
    <p:sldId id="620" r:id="rId22"/>
    <p:sldId id="619" r:id="rId23"/>
    <p:sldId id="621" r:id="rId24"/>
    <p:sldId id="592" r:id="rId25"/>
    <p:sldId id="608" r:id="rId26"/>
    <p:sldId id="585" r:id="rId27"/>
    <p:sldId id="529" r:id="rId28"/>
    <p:sldId id="443" r:id="rId29"/>
    <p:sldId id="466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CCD0"/>
    <a:srgbClr val="4472C4"/>
    <a:srgbClr val="06BFC4"/>
    <a:srgbClr val="F8766D"/>
    <a:srgbClr val="FF7970"/>
    <a:srgbClr val="F775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703"/>
    <p:restoredTop sz="86038" autoAdjust="0"/>
  </p:normalViewPr>
  <p:slideViewPr>
    <p:cSldViewPr snapToGrid="0" showGuides="1">
      <p:cViewPr>
        <p:scale>
          <a:sx n="115" d="100"/>
          <a:sy n="115" d="100"/>
        </p:scale>
        <p:origin x="2440" y="8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3A773-0DCE-3544-BB67-D5FA58DF903C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1BAA8C-FDC6-D345-B4E0-3B0244920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01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4272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A44BA0-F329-3F86-A383-82B5A2A815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2C3E94-D740-C7DC-0A46-7B94726393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CE6698-0A62-ADEF-EBC7-F7206838F7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Focused on lung/bladder cancer (carcinogen-related cancers with common etiologic risk factor [tobacco use] and are treated with single class of checkpoint inhibitors as established standard of care due to durable responses, remissions, improvements in survival)</a:t>
            </a:r>
          </a:p>
          <a:p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Durvalumab/avelumab are anti-PDL1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F67FC7-C256-39CD-1647-E0AEB28FE5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9259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359940-19FB-A830-9A10-8CA7951FF2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DB52E7B-BDF3-D322-3366-F41541F21A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0C58A9-C168-F5FC-DA75-1A5039C68F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/>
              <a:t>Mass cytometry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80 </a:t>
            </a:r>
            <a:r>
              <a:rPr lang="en-US" dirty="0" err="1"/>
              <a:t>reportables</a:t>
            </a:r>
            <a:r>
              <a:rPr lang="en-US" dirty="0"/>
              <a:t>* (</a:t>
            </a:r>
            <a:r>
              <a:rPr lang="en-US" dirty="0" err="1"/>
              <a:t>FlowJo</a:t>
            </a:r>
            <a:r>
              <a:rPr lang="en-US" dirty="0"/>
              <a:t>, Alice </a:t>
            </a:r>
            <a:r>
              <a:rPr lang="en-US" dirty="0" err="1"/>
              <a:t>Wiedeman</a:t>
            </a:r>
            <a:r>
              <a:rPr lang="en-US" dirty="0"/>
              <a:t>)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Alice used Astrolabe cytometry cloud platform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FE1C9B-E9DB-380B-5EF0-59ABE5129D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418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DD7DEC-D5EE-D729-53E1-5107786BCF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019568-EF7E-9DFA-639B-939DD0808B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73BE7C-F885-504E-12AA-B2496EF92F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b="0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hypothesis that ICI-induced </a:t>
            </a:r>
            <a:r>
              <a:rPr lang="en-US" sz="4000" b="0" i="0" u="none" strike="noStrike" dirty="0" err="1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irAEs</a:t>
            </a:r>
            <a:r>
              <a:rPr lang="en-US" sz="4000" b="0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, similar to flare-ups in patients with primary autoimmunity, are symptomatic exacerbations that occur in the context of a baseline dysregulated immune state unleashed by ICI treatment.</a:t>
            </a:r>
          </a:p>
          <a:p>
            <a:endParaRPr lang="en-US" sz="400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40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Specifically T cells: hypothesize that </a:t>
            </a:r>
            <a:r>
              <a:rPr lang="en-US" sz="4000" b="1" i="0" u="none" strike="noStrike" dirty="0" err="1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freq</a:t>
            </a:r>
            <a:r>
              <a:rPr lang="en-US" sz="4000" b="1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/phenotype of T cells specific for self-antigens predicts </a:t>
            </a:r>
            <a:r>
              <a:rPr lang="en-US" sz="4000" b="1" i="0" u="none" strike="noStrike" dirty="0" err="1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irAE</a:t>
            </a:r>
            <a:r>
              <a:rPr lang="en-US" sz="4000" b="1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. </a:t>
            </a:r>
            <a:r>
              <a:rPr lang="en-US" sz="40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supported by 1) published studies showing that ICI therapy targets T cells, 2) emerging evidence that ICI therapy reverses T cell exhaustion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FA5F60-07DD-C819-B079-7EFE874D6C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5048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2C2AA6-A54D-13A9-B878-403E5F2F9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EE6170B-5A6F-F3A2-FE11-498BAC04F4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425C61-63C6-C971-394A-E4B0B12671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Logit transforms 0-1 to –inf, inf to normalize data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 is likely overcorrecting but no better idea (yet)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77F545-E3AB-E3FD-F7EA-FE6E201442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2746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E3FB25-3298-525C-74FA-F809B6FB2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DFE497-9544-0A7B-311C-D66C175745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853A46-7357-CD9A-E0C8-94286807EC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CD56bright NK are abundant cytokine producers but only weakly cytotoxic before activation, PD1+ NK presumably more inhibited…, so these trends make sense with more active 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 more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irAE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 and more inhibited  less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irAE</a:t>
            </a: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  <a:sym typeface="Wingdings" pitchFamily="2" charset="2"/>
            </a:endParaRP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  <a:sym typeface="Wingdings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Only CD56bright of NK result holds if including pleural effusion in pneumonitis group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D73967-C453-7944-601F-93FC4E9355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3362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7474B4-2674-C451-B957-A8FDD79DC4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CD0579-EA07-AB2D-44B7-8E67AE9F83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AFB182-26C1-B8CD-95B7-B5F5CAFB3E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 may be unexpected… expected SCM to be associated with pathogenic autoimmunity</a:t>
            </a:r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3D0A1F-AC37-B2C0-1705-1A416C629D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3820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F42823-4286-DDF8-A154-CA6EB56B3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A16198-1348-F65B-4C6B-3EA1F8603E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9941BE-8594-FFD4-EE00-D0EB0E7D93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For features with &lt; 5% NAs, replace NAs with mean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random forest modules may be more robust, maybe more recapitulated in other datasets... that can explain differences between them and original modules (more likely over fit)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Should also emphasize that modules are somewhat arbitrary in sense that multiple different configurations of mostly same features would likely work for each module approach taken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30B67C-0A0B-A954-5FF3-8465AA5BA0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34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BA6D8A-3313-BDA4-E005-7F4DBF207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570321-DAB2-4D36-2C5D-58503E73AA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7F18B8-083F-A35D-94A3-AAB0231277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71E02C-7D1F-4060-7C2B-C69B4813E9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1142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313176-2942-B099-7B0A-EC2C97875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29CC46-605C-86BE-4384-EB5357B400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8BDDC0-A3A7-60F6-BC94-24E0AAFA9F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~4% of randomly formed modules have similar/better separation in PCA space, so this equates to a Monte Carlo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pvalue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0.04 which means that the observed separation using the top module on the previous slide is not likely due to random chance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SCM feature most common in sets of 4 that hit significance, not surprisingly given it’s a borderline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pval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itself…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826CA-855E-244A-0309-35F9A57B78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142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DD8F74-62AC-C307-FC2D-2933A9D3B9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0AA658-C7F2-B01E-A39A-2FDAF7F3D8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37317CD-459A-735A-878F-2A7D16591A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 raising concern of overfitting to our data (i.e.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subsetting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features ~arbitrarily), but the non-specific features with literature evidence are perhaps more backed up here (less biased by noise)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Only showing PCs with p &lt; 0.05 for group comparison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A48AFD-8DF2-2A3A-3AAA-91E18669F0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392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2559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AA0E9B-D2C3-58C2-3942-20DBD050CE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6DFE38-DD1F-2573-D6D7-C377ED3E48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F1091C-9740-0681-A86F-E26D7A0FAF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F5F90F-C735-1D3F-23DB-CD328990F6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9074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5CDFF8-A9FA-5A10-C666-BFB06DB660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B73424-8602-8D73-8B51-152F9D35CB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755058-07BA-EAA2-65C0-FA60B8ED35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Longitudinal data, draw schedule: visits 2/3 after 1</a:t>
            </a:r>
            <a:r>
              <a:rPr lang="en-US" baseline="30000" dirty="0"/>
              <a:t>st</a:t>
            </a:r>
            <a:r>
              <a:rPr lang="en-US" dirty="0"/>
              <a:t>/2</a:t>
            </a:r>
            <a:r>
              <a:rPr lang="en-US" baseline="30000" dirty="0"/>
              <a:t>nd</a:t>
            </a:r>
            <a:r>
              <a:rPr lang="en-US" dirty="0"/>
              <a:t> infusion (ICI)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 we’re doing projection of vector from cancer baseline centroid to longitudinal point, projection of that onto vector from centroid of baseline cancer to AID centroid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Hard to say but would be important/nice to know at what projection value they’ve “passed” the AID centroid… which may or may not be biologically interesting…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309550-7E64-41EC-9B73-8692548F067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2472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8A0FD9-3F0F-DD5D-AF6A-9F52366546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F471E2-4DF7-12CC-3A5E-89C43D9E3E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72DB21-97D8-61FC-098C-0A4500A29B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 IS NOT SIGNIFICANT, BUT MAY BE INTERESTING NONTHELESS?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Note that remember from cohort metadata plot most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irAEs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arise within 1-2 months, so that’s within early timing here where we see differences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And the fact that you can see returning to baseline in the late timepoint data makes sense I think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positive means closer to AID centroid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Hard to say but would be important/nice to know at what projection value they’ve “passed” the AID centroid… which may or may not be biologically interesting…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340C36-F4B0-56D9-71D1-310FEC765B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5809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FB0A2B-729A-7367-2BD1-61CADEA52C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C669BE3-9C22-D9D7-D5B5-FCA72D6B8C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CFDF97-5B22-D963-4910-C42C7B00A0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91E51C-398B-1A3D-7CC7-7329768034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9876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329431-D01B-C0CC-CDAB-871925138D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3CF392-ED0D-9A93-9887-159C3995EB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DC1F4C-C906-B995-14E5-666FEB2DB0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model fit improves with interaction term (which ANOVA is testing), that means that the effect of time on ICI on feature frequency is different between </a:t>
            </a:r>
            <a:r>
              <a:rPr lang="en-US" dirty="0" err="1"/>
              <a:t>irAE</a:t>
            </a:r>
            <a:r>
              <a:rPr lang="en-US" dirty="0"/>
              <a:t> groups</a:t>
            </a:r>
            <a:endParaRPr lang="en-US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Null hypothesis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: The model without interaction (i.e., the simpler model) fits the data as well as the model with the interaction.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Alternative hypothesis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: The model with the interaction term fits the data significantly better than the model without it, suggesting that the effect of 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days_from_baseline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differs between groups.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REML (Restricted Maximum Likelihood) is a statistical technique used for parameter estimation, particularly in mixed-effects models and generalized additive models (GAMs)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E2ECA8-1659-726B-19D0-4FD75C3B07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1018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8E7C44-D6B4-7DDA-39BD-65877D2B6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ECC47F-1C12-D95F-1D5E-F75D3725DA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C42DB84-6123-48AB-5C26-0C9B355FF6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Note that remember from cohort metadata plot most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irAEs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arise within 1-2 months, so that’s within early timing here where we see differences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matches finding from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Kovacsovics-Bankowski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et al. J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Immunother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Cancer. 2024 (lower CD56high NK of non-gran in patients at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max), surprisingly despite their cohort was mostly not pulmonary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and was mostly melanoma!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Presumably longitudinal results that are group specific come from effects on PD1+ cells that then affect these other subsets we are actually measuring…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8020C2-A6F6-B40A-DCAA-EADE7B89FE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66464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B807E-11FD-5DB0-BB5E-F333E31BA9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A702EC-1EFD-3CAF-634B-9CE0ABCFA2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37CC300-4F75-C5AB-1C93-4BBEC995F6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irAE</a:t>
            </a:r>
            <a:r>
              <a:rPr lang="en-US" dirty="0"/>
              <a:t>-type-specific features, like CD56bright/PD1+ of NK for pneumonitis (and SCM of </a:t>
            </a:r>
            <a:r>
              <a:rPr lang="en-US" dirty="0" err="1"/>
              <a:t>Tconv</a:t>
            </a:r>
            <a:r>
              <a:rPr lang="en-US" dirty="0"/>
              <a:t> being more general maybe for combined </a:t>
            </a:r>
            <a:r>
              <a:rPr lang="en-US" dirty="0" err="1"/>
              <a:t>irAE</a:t>
            </a:r>
            <a:r>
              <a:rPr lang="en-US" dirty="0"/>
              <a:t>)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Cancer types important, as that (in addition to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types) will likely help explain differences in results between here/public reports (</a:t>
            </a:r>
            <a:r>
              <a:rPr lang="en-US" b="0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memory CD4 T cells may be more predictive in patients with melanoma while CD8 effecter T cells </a:t>
            </a:r>
            <a:r>
              <a:rPr lang="en-US" b="0" i="0" u="none" strike="noStrike" dirty="0" err="1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maye</a:t>
            </a:r>
            <a:r>
              <a:rPr lang="en-US" b="0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 be more associated with a lung cancer population)</a:t>
            </a:r>
          </a:p>
          <a:p>
            <a:endParaRPr lang="en-US" b="0" i="0" u="none" strike="noStrike" dirty="0">
              <a:solidFill>
                <a:srgbClr val="1B1B1B"/>
              </a:solidFill>
              <a:effectLst/>
              <a:latin typeface="Cambria" panose="020405030504060302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FF0000"/>
                </a:solidFill>
              </a:rPr>
              <a:t>Different features maybe are </a:t>
            </a:r>
            <a:r>
              <a:rPr lang="en-US" b="1" dirty="0" err="1">
                <a:solidFill>
                  <a:srgbClr val="FF0000"/>
                </a:solidFill>
              </a:rPr>
              <a:t>irAE</a:t>
            </a:r>
            <a:r>
              <a:rPr lang="en-US" b="1" dirty="0">
                <a:solidFill>
                  <a:srgbClr val="FF0000"/>
                </a:solidFill>
              </a:rPr>
              <a:t>-type-specific due to different immune microenvironments of different organs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Presumably longitudinal results that are group specific come from effects on PD1+ cells that then affect these other subsets we are actually measuring…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452565-3904-2871-E2F9-3E0981137E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7538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LDA/QDA are 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upervised methods that find linear combinations of features that maximize class separability.</a:t>
            </a:r>
            <a:endParaRPr lang="en-US" dirty="0"/>
          </a:p>
          <a:p>
            <a:endParaRPr lang="en-US" dirty="0"/>
          </a:p>
          <a:p>
            <a:r>
              <a:rPr lang="en-US" dirty="0"/>
              <a:t>IMPACD stage 2 gating is what I am referring to I believe for more granular subsets: 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performs exhaustive permutational analysis of all markers. This resembles what we just did for stage 1, but instead of stopping after the first node, in stage 2 we will keep adding more and more nodes until a specified depth is reached. </a:t>
            </a:r>
            <a:endParaRPr lang="en-US" dirty="0"/>
          </a:p>
          <a:p>
            <a:endParaRPr lang="en-US" dirty="0"/>
          </a:p>
          <a:p>
            <a:r>
              <a:rPr lang="en-US" dirty="0"/>
              <a:t>Alice W. working on single-param gates to send my way</a:t>
            </a:r>
          </a:p>
          <a:p>
            <a:endParaRPr lang="en-US" dirty="0"/>
          </a:p>
          <a:p>
            <a:r>
              <a:rPr lang="en-US" dirty="0"/>
              <a:t>Public data test is likely ~complicated by needing similar cohorts to see same effects</a:t>
            </a:r>
          </a:p>
          <a:p>
            <a:endParaRPr lang="en-US" dirty="0"/>
          </a:p>
          <a:p>
            <a:r>
              <a:rPr lang="en-US" b="1" dirty="0"/>
              <a:t>But public data test would be very important given concerns of overfitting… for the module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883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-apple-system"/>
              </a:rPr>
              <a:t>Script: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-apple-system"/>
              </a:rPr>
              <a:t>Immune checkpoint molecules are ligand-receptor pairs that exert stimulatory or inhibitory effects on the immune response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-apple-system"/>
              </a:rPr>
              <a:t>Inhibitory checkpoints are crucial for maintaining self-tolerance and modulating the duration and magnitude of the immune response to minimize tissue damage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-apple-system"/>
              </a:rPr>
              <a:t>CTLA-4 and PD-1/PD-L1 are the most widely studied inhibitory checkpoint molecules.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6796E6"/>
                </a:solidFill>
                <a:effectLst/>
                <a:latin typeface="Menlo" panose="020B0609030804020204" pitchFamily="49" charset="0"/>
              </a:rPr>
              <a:t>CTLA-4 outcompetes CD28 (costimulatory receptor) for B7-1/2 ligands on APCs to increase threshold for T cell activation (i.e. reduces immune responses to weak antigens, self/tumor)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6796E6"/>
                </a:solidFill>
                <a:effectLst/>
                <a:latin typeface="Menlo" panose="020B0609030804020204" pitchFamily="49" charset="0"/>
              </a:rPr>
              <a:t>PD-1 expressed by activated/induced T cells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-apple-system"/>
              </a:rPr>
              <a:t>; this checkpoint prevents inappropriate overactivation and limits duration of T cell activation</a:t>
            </a:r>
            <a:endParaRPr lang="en-US" b="0" i="0" u="none" strike="noStrike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2985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11CF56-713B-0CE6-E9A9-02B4A77E1D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D65545-DFBF-1453-B89C-27C04330FE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892238-646B-5179-8C0F-DD1A691F78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Association of checkpoint inhibitor-induced toxic effects with shared cancer and tissue antigens in non-small cell lung cancer: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irAEs</a:t>
            </a: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associated with response to therapy (also can cite Association of vitiligo with tumor response in patients with metastatic melanoma treated with pembrolizumab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), also </a:t>
            </a: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Nivolumab in resected and unresectable metastatic melanoma: characteristics of immune-related adverse events and association with outcomes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Characterization of anti-cancer immune response associated with immune-related adverse events in patients with kidney cancer (meeting abstract)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6796E6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more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ICB responders, not a new finding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7A0F7B-BD00-2575-CC59-2157A1FE4A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3969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C3C61E-00F3-0C88-497C-ED27F5C6F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DD05CE-E6E2-4788-9628-69C1FEA0FC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A2AC61-9BE9-7B2C-AB15-4979AE3A2D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ICIs block inhibitory molecules that regulate T cells, releasing tumor-specific T cells to destroy tumor targets</a:t>
            </a:r>
          </a:p>
          <a:p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Clinical success of ICI, but only effective in some patients (~20-50% response rates)</a:t>
            </a:r>
            <a:endParaRPr lang="en-US" b="0" i="0" u="none" strike="noStrike" dirty="0">
              <a:solidFill>
                <a:srgbClr val="222222"/>
              </a:solidFill>
              <a:effectLst/>
              <a:latin typeface="Merriweather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938D8E-2ADE-1AE6-97DD-56BD516B4F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392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However, ICIs also release self-specific T cells to destroy self-targets (breach of self-tolerance), resulting in </a:t>
            </a:r>
            <a:r>
              <a:rPr lang="en-US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irAEs</a:t>
            </a: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autoimmune-like inflammatory pathologies (more transient, faster kinetics than autoimmune conditions)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irAEs</a:t>
            </a: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are heterogeneous (organ-target), and have sometimes been associated with favorable response to ICI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irAEs</a:t>
            </a: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affect quality of life AND can necessitate discontinuation of ICI which prevents full benefit of ICI therapy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heterogeneity amongst </a:t>
            </a:r>
            <a:r>
              <a:rPr lang="en-US" sz="1200" dirty="0" err="1"/>
              <a:t>irAE</a:t>
            </a:r>
            <a:r>
              <a:rPr lang="en-US" sz="1200" dirty="0"/>
              <a:t> organs likely complicates prediction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individuals with preexisting autoimmune disease flare when treated with ICI</a:t>
            </a:r>
            <a:endParaRPr lang="en-US" b="0" i="0" u="none" strike="noStrike" dirty="0">
              <a:solidFill>
                <a:srgbClr val="D1D5DB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173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7208C9-54B2-73D3-E39C-0D740D168A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EC8830-AD6B-77D2-7BEF-761329BFE5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F55E9F-F23B-1A9B-2A6F-9E81B42A37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Autoimmune toxicity occurs in up to 60% of patients treated with immune checkpoint inhibitor (ICI) therapy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u="none" strike="noStrike" dirty="0">
              <a:solidFill>
                <a:srgbClr val="212121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Ipilimumab: CTLA-4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Pembrolizumab/nivolumab: PD-1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A1E4E8-0D0A-75A0-EB64-88CB0C9457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2759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445228-0194-9F96-2578-3B716CE6CE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096A63-D01D-CECC-AC1E-AC6C79C7CC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816675-8909-AF09-61BF-22073A734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dirty="0"/>
              <a:t>Shared antigens between tumor and self </a:t>
            </a:r>
            <a:r>
              <a:rPr lang="en-US" sz="1200" dirty="0">
                <a:sym typeface="Wingdings" pitchFamily="2" charset="2"/>
              </a:rPr>
              <a:t> cross-reactivity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dirty="0">
                <a:sym typeface="Wingdings" pitchFamily="2" charset="2"/>
              </a:rPr>
              <a:t>Some tissues directly express immune checkpoint ligands (</a:t>
            </a:r>
            <a:r>
              <a:rPr lang="en-US" sz="1200" dirty="0" err="1">
                <a:sym typeface="Wingdings" pitchFamily="2" charset="2"/>
              </a:rPr>
              <a:t>moreso</a:t>
            </a:r>
            <a:r>
              <a:rPr lang="en-US" sz="1200" dirty="0">
                <a:sym typeface="Wingdings" pitchFamily="2" charset="2"/>
              </a:rPr>
              <a:t> for pituitary expression of CTLA-4)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dirty="0">
                <a:sym typeface="Wingdings" pitchFamily="2" charset="2"/>
              </a:rPr>
              <a:t>Activated T cells can release inflammatory mediators that can damage normal tissues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dirty="0">
                <a:sym typeface="Wingdings" pitchFamily="2" charset="2"/>
              </a:rPr>
              <a:t>Autoantibody production associated with </a:t>
            </a:r>
            <a:r>
              <a:rPr lang="en-US" sz="1200" dirty="0" err="1">
                <a:sym typeface="Wingdings" pitchFamily="2" charset="2"/>
              </a:rPr>
              <a:t>irAE</a:t>
            </a:r>
            <a:r>
              <a:rPr lang="en-US" sz="1200" dirty="0">
                <a:sym typeface="Wingdings" pitchFamily="2" charset="2"/>
              </a:rPr>
              <a:t> risk (autoantibodies present ~50% of time for </a:t>
            </a:r>
            <a:r>
              <a:rPr lang="en-US" sz="1200" dirty="0" err="1">
                <a:sym typeface="Wingdings" pitchFamily="2" charset="2"/>
              </a:rPr>
              <a:t>irAEs</a:t>
            </a:r>
            <a:r>
              <a:rPr lang="en-US" sz="1200" dirty="0">
                <a:sym typeface="Wingdings" pitchFamily="2" charset="2"/>
              </a:rPr>
              <a:t>)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b="1" dirty="0">
                <a:sym typeface="Wingdings" pitchFamily="2" charset="2"/>
              </a:rPr>
              <a:t>ICIs can induce more diverse T/B cell repertoires as well as promote their activation/proliferation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 dirty="0">
                <a:sym typeface="Wingdings" pitchFamily="2" charset="2"/>
              </a:rPr>
              <a:t>T cells absolutely implicated in </a:t>
            </a:r>
            <a:r>
              <a:rPr lang="en-US" sz="1200" b="1" dirty="0" err="1">
                <a:sym typeface="Wingdings" pitchFamily="2" charset="2"/>
              </a:rPr>
              <a:t>irAE</a:t>
            </a:r>
            <a:r>
              <a:rPr lang="en-US" sz="1200" b="1" dirty="0">
                <a:sym typeface="Wingdings" pitchFamily="2" charset="2"/>
              </a:rPr>
              <a:t> development (clonal expansions of CD8s prior to severe </a:t>
            </a:r>
            <a:r>
              <a:rPr lang="en-US" sz="1200" b="1" dirty="0" err="1">
                <a:sym typeface="Wingdings" pitchFamily="2" charset="2"/>
              </a:rPr>
              <a:t>irAEs</a:t>
            </a:r>
            <a:r>
              <a:rPr lang="en-US" sz="1200" b="1" dirty="0">
                <a:sym typeface="Wingdings" pitchFamily="2" charset="2"/>
              </a:rPr>
              <a:t>)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 dirty="0">
                <a:solidFill>
                  <a:srgbClr val="000000"/>
                </a:solidFill>
                <a:effectLst/>
                <a:latin typeface="Arial" panose="020B0604020202020204" pitchFamily="34" charset="0"/>
                <a:sym typeface="Wingdings" pitchFamily="2" charset="2"/>
              </a:rPr>
              <a:t>Premise: </a:t>
            </a:r>
            <a:r>
              <a:rPr lang="en-US" sz="12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 cell responses to tumor and autoantigens are predictive of response to ICI therapy and/or </a:t>
            </a:r>
            <a:r>
              <a:rPr lang="en-US" sz="120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irAE</a:t>
            </a:r>
            <a:r>
              <a:rPr lang="en-US" sz="12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supported by 1) published studies showing that ICI therapy targets T cells and 2) emerging evidence that ICI therapy reverses T cell exhaustion</a:t>
            </a:r>
            <a:endParaRPr lang="en-US" sz="1200" b="1" dirty="0">
              <a:sym typeface="Wingdings" pitchFamily="2" charset="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endParaRPr lang="en-US" sz="1200" b="1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 startAt="6"/>
              <a:tabLst/>
              <a:defRPr/>
            </a:pPr>
            <a:r>
              <a:rPr lang="en-US" sz="1200" dirty="0"/>
              <a:t>Certain microbiome species can shift immune response to pro/anti-inflammatory to induce/resist </a:t>
            </a:r>
            <a:r>
              <a:rPr lang="en-US" sz="1200" dirty="0" err="1"/>
              <a:t>irAEs</a:t>
            </a:r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B7109-0F14-F811-22D3-87BE667BC7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9378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9C0CCA-4CBC-466C-AE64-2795A1B0A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E9FAF8-1267-F1A8-82FF-64C49A207F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BD880F-8914-56B4-E3AA-A22657B9C4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heterogeneity amongst </a:t>
            </a:r>
            <a:r>
              <a:rPr lang="en-US" sz="1200" dirty="0" err="1"/>
              <a:t>irAE</a:t>
            </a:r>
            <a:r>
              <a:rPr lang="en-US" sz="1200" dirty="0"/>
              <a:t> organs likely complicates prediction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T cell characteristics associated with toxicity to immune checkpoint blockade in patients with melanoma</a:t>
            </a:r>
            <a:r>
              <a:rPr lang="en-US" sz="12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BASELINE </a:t>
            </a:r>
            <a:r>
              <a:rPr lang="en-US" sz="12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activated CD4 effector memory T abundance and TCR diversity associated with </a:t>
            </a:r>
            <a:r>
              <a:rPr lang="en-US" sz="1200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irAE</a:t>
            </a:r>
            <a:endParaRPr lang="en-US" sz="12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FF0000"/>
                </a:solidFill>
              </a:rPr>
              <a:t>Different features maybe are </a:t>
            </a:r>
            <a:r>
              <a:rPr lang="en-US" b="1" dirty="0" err="1">
                <a:solidFill>
                  <a:srgbClr val="FF0000"/>
                </a:solidFill>
              </a:rPr>
              <a:t>irAE</a:t>
            </a:r>
            <a:r>
              <a:rPr lang="en-US" b="1" dirty="0">
                <a:solidFill>
                  <a:srgbClr val="FF0000"/>
                </a:solidFill>
              </a:rPr>
              <a:t>-type-specific due to different immune microenvironments of different organs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C4877E-6693-A6A2-7387-4C417E2FD8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0334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474074-E191-30B5-E965-50DB35531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C28ED5-3B1E-5D62-6699-532E3EED58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336D94-F8C1-CA22-FA3F-C0F92838B1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Biomarkers associated with </a:t>
            </a:r>
            <a:r>
              <a:rPr lang="en-US" dirty="0" err="1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irAE</a:t>
            </a:r>
            <a:r>
              <a:rPr lang="en-US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 have also been described, including IL-17 levels, gene expression signatures and levels of eosinophils, but hard to predict specifically from pre-therapy data</a:t>
            </a:r>
          </a:p>
          <a:p>
            <a:endParaRPr lang="en-US" b="0" i="0" u="none" strike="noStrike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An AUC of 0.5 suggests no discrimination (equivalent to random guessing), while an AUC of 1 indicates perfect discrimination (for predicting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irAE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)</a:t>
            </a:r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FE4C15-21F2-2BD0-D2B8-923A4EEAAF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3929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A013F4-E30F-B659-1361-9C30E41A51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B944EA-63ED-CA64-7F56-17B30D6F2A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EB2D9F8-8AE4-6D22-73D1-F0DD14C669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FB552-3662-45B1-0F51-9504E90AA4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360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A0F7D-5E7F-36F4-9F81-EF599E351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DED1C0-FB6E-DBC2-BB7B-A07A8B8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248A5-ED33-A395-C545-863D48908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415C-01E8-47C5-572D-4511E69EA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A6B2E-FEFC-BE4D-184F-95A8F6202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6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1A8C1-9166-7DEA-3D13-364B26032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E891F6-3DD4-9F59-F743-141E6B34C2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D971C-42DE-4D59-B5E8-CB9F8BDA8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3F9F1-DE9A-F9DE-EAFD-B0DFFE41D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31984-6BB3-B8D1-B86C-A5F5D111F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052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B23516-DDDD-3784-0552-177E497A06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97A8E-2FDE-2B20-22F2-4D8FEC253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F9A34-1E50-8AA9-2B91-F89D7D9AD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838F2E-F3E3-41D2-928E-A5A5C5A9E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051A6-42D7-6FD1-A39C-1A9D8726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43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0D417-C050-FC78-7FA1-8F4FEBDA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C6D99-F150-E151-9944-EC18F88D5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B6A25-9951-8888-987C-428D29B4F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F9CFE-9F4D-528A-7686-0A2246036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73BFF-54D4-048B-EE52-7763A173C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2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0DFAE-AE61-986E-EB48-20ABE234D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313BE9-938E-A674-EA2C-FF6D5D38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39E9E-D557-CC11-64C0-D157AF760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E4CE7-D734-F13F-D984-659B982ED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CBBA3-424C-85A5-38AF-F225EA0AB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15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8789D-121E-B661-3E95-72AE4B6AF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543FC-ECEC-2DDE-0104-106A3A492E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C5FD3F-C10F-8AA1-70B7-401B1B23B2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D7327-0686-96B1-9475-2555F8CC9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34DDF-D8E7-3F6C-CB8F-FDF6E7090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288B5A-00ED-82FA-1738-C85CB6180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02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8C69-B515-DF53-BCFA-D550EC94B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4B141-38A1-BE22-A013-A82CC6706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34C5C-0EE0-3A42-5D11-435E37A5F3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B2EF9-C19C-EDC6-8B3D-580FBC45C7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1659E9-2F87-CFC4-B465-08D2316CBA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C4E6FC-2E10-A26A-D4C3-794777D19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A50073-47FA-8CFF-0617-48785954C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760F9F-3E51-C58C-0BF6-C86FF2980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073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1D032-26A5-7A2D-F678-56393EC3D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98E989-75F8-BB02-B82D-11FAC5E17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9B5C66-E958-649A-5675-A662F06A0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254FA4-DFC4-646F-60E5-DECF271B3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48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104E65-08BD-6907-1F8C-723793CBF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61CC75-33DA-B1F6-96AF-CBB148059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C4FFB-D0D0-31DD-44BD-B3E7ED184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600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C42D8-1021-2C9E-5F09-32FDF65E2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13F2-059D-752E-A400-647BBF830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21D53-A503-B148-BD5E-C4D870B45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35AFC-61BE-1793-693C-F41CB363D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AF21D-5FB2-4C84-EB29-6F451F34E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A1F816-AD91-E8D2-EBCE-8DA1C28A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51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80EA5-70CB-2324-481C-69CB3F616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1C042-20F1-9842-172C-4C7DD2B9BC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7864F1-02BA-BDF6-6C2A-9632A1AEA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DEC45-E803-35C8-EB66-A31C5C60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3A919A-3F80-FD6A-344C-529C0DA69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F0D72-1C3C-A33E-99F8-116B63BA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21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30EAE4-2EA3-240E-FA0D-88C1D97D8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75C67-A2AC-C558-C959-8951B3D76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ED394-34D6-0BC7-0954-31A6D6795B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C6068-BAFB-FC44-B9D8-F4B3BB105DE6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9F240-BF3F-ED66-6361-3871855837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740C0-6F4C-5793-2DBF-B20945C2C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738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F98DB-DE2C-07D3-123C-E9582F8589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05137"/>
            <a:ext cx="9144000" cy="2387600"/>
          </a:xfrm>
        </p:spPr>
        <p:txBody>
          <a:bodyPr>
            <a:normAutofit/>
          </a:bodyPr>
          <a:lstStyle/>
          <a:p>
            <a:r>
              <a:rPr lang="en-US" sz="4400" dirty="0"/>
              <a:t>Identifying immune cell subsets associated with immune-related adverse event (</a:t>
            </a:r>
            <a:r>
              <a:rPr lang="en-US" sz="4400" dirty="0" err="1"/>
              <a:t>irAE</a:t>
            </a:r>
            <a:r>
              <a:rPr lang="en-US" sz="4400" dirty="0"/>
              <a:t>)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2C488F-513A-E9AC-F871-02135EAB1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84812"/>
            <a:ext cx="9144000" cy="1655762"/>
          </a:xfrm>
        </p:spPr>
        <p:txBody>
          <a:bodyPr/>
          <a:lstStyle/>
          <a:p>
            <a:r>
              <a:rPr lang="en-US" dirty="0"/>
              <a:t>12-19-2024</a:t>
            </a:r>
          </a:p>
          <a:p>
            <a:r>
              <a:rPr lang="en-US" dirty="0"/>
              <a:t>Ty Bottorff – Bioinformatics postdoc</a:t>
            </a:r>
          </a:p>
          <a:p>
            <a:r>
              <a:rPr lang="en-US" dirty="0" err="1"/>
              <a:t>Linsley</a:t>
            </a:r>
            <a:r>
              <a:rPr lang="en-US" dirty="0"/>
              <a:t> lab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53B4A3-F41E-A251-9246-24592050EE7E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9223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AA9A39-3909-FF14-1D48-F1B55510A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DAD2EC1-5CF1-3232-70F2-655697E2F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0584" y="0"/>
            <a:ext cx="647141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D47CE7-435B-7A19-39DE-25749C183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93725"/>
            <a:ext cx="5706978" cy="1620085"/>
          </a:xfrm>
        </p:spPr>
        <p:txBody>
          <a:bodyPr>
            <a:normAutofit/>
          </a:bodyPr>
          <a:lstStyle/>
          <a:p>
            <a:r>
              <a:rPr lang="en-US" dirty="0"/>
              <a:t>Cancer cohort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18D561E-6802-F994-6AEC-6F52A5BE0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19289"/>
            <a:ext cx="5110909" cy="4623402"/>
          </a:xfrm>
        </p:spPr>
        <p:txBody>
          <a:bodyPr>
            <a:normAutofit/>
          </a:bodyPr>
          <a:lstStyle/>
          <a:p>
            <a:r>
              <a:rPr lang="en-US" dirty="0"/>
              <a:t>mostly lung/urinary tract primary cancers</a:t>
            </a:r>
          </a:p>
          <a:p>
            <a:r>
              <a:rPr lang="en-US" dirty="0"/>
              <a:t>almost exclusively treated with anti PD-1</a:t>
            </a:r>
          </a:p>
          <a:p>
            <a:r>
              <a:rPr lang="en-US" dirty="0"/>
              <a:t>skin, thyroid </a:t>
            </a:r>
            <a:r>
              <a:rPr lang="en-US" dirty="0" err="1"/>
              <a:t>irAEs</a:t>
            </a:r>
            <a:r>
              <a:rPr lang="en-US" dirty="0"/>
              <a:t> well-represented</a:t>
            </a:r>
          </a:p>
          <a:p>
            <a:r>
              <a:rPr lang="en-US" dirty="0"/>
              <a:t>most </a:t>
            </a:r>
            <a:r>
              <a:rPr lang="en-US" dirty="0" err="1"/>
              <a:t>irAEs</a:t>
            </a:r>
            <a:r>
              <a:rPr lang="en-US" dirty="0"/>
              <a:t> arise within 1-2 months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4389D0-C1E1-36A0-3962-9B410C550CD2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13511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D4FEC5-7CE1-0D0F-676A-F44E6A0A4A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A1D3E78-76ED-F1C9-CBC2-160E95CB5B95}"/>
              </a:ext>
            </a:extLst>
          </p:cNvPr>
          <p:cNvGrpSpPr/>
          <p:nvPr/>
        </p:nvGrpSpPr>
        <p:grpSpPr>
          <a:xfrm>
            <a:off x="968943" y="519794"/>
            <a:ext cx="11148461" cy="6338206"/>
            <a:chOff x="968943" y="519794"/>
            <a:chExt cx="11148461" cy="633820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F9EF872-699E-339F-72F1-A22EC605F6F1}"/>
                </a:ext>
              </a:extLst>
            </p:cNvPr>
            <p:cNvGrpSpPr/>
            <p:nvPr/>
          </p:nvGrpSpPr>
          <p:grpSpPr>
            <a:xfrm>
              <a:off x="968943" y="519794"/>
              <a:ext cx="11148461" cy="6338206"/>
              <a:chOff x="968943" y="519794"/>
              <a:chExt cx="11148461" cy="6338206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E8DE3A82-2A49-8238-A091-F15444F1E8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49917" y="1359814"/>
                <a:ext cx="8367487" cy="5498186"/>
              </a:xfrm>
              <a:prstGeom prst="rect">
                <a:avLst/>
              </a:prstGeom>
            </p:spPr>
          </p:pic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679C93E-F11D-6807-B4B2-05119E89B9A9}"/>
                  </a:ext>
                </a:extLst>
              </p:cNvPr>
              <p:cNvSpPr/>
              <p:nvPr/>
            </p:nvSpPr>
            <p:spPr>
              <a:xfrm>
                <a:off x="3049604" y="519794"/>
                <a:ext cx="4424665" cy="2531129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545EC32D-208B-3BB2-A63B-7C3D964A1F15}"/>
                  </a:ext>
                </a:extLst>
              </p:cNvPr>
              <p:cNvSpPr/>
              <p:nvPr/>
            </p:nvSpPr>
            <p:spPr>
              <a:xfrm>
                <a:off x="968943" y="4108907"/>
                <a:ext cx="4424665" cy="2531129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9E2F29D-ECC7-D334-10BE-BC0F7C771FBC}"/>
                </a:ext>
              </a:extLst>
            </p:cNvPr>
            <p:cNvSpPr/>
            <p:nvPr/>
          </p:nvSpPr>
          <p:spPr>
            <a:xfrm>
              <a:off x="6561157" y="4629753"/>
              <a:ext cx="765461" cy="3979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FE093E7-CE22-1E92-7624-7EC603F34890}"/>
                </a:ext>
              </a:extLst>
            </p:cNvPr>
            <p:cNvSpPr/>
            <p:nvPr/>
          </p:nvSpPr>
          <p:spPr>
            <a:xfrm>
              <a:off x="6406138" y="4736065"/>
              <a:ext cx="765461" cy="14688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DAD6490-AC82-4BA3-7592-AE9CD8BE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9431955" cy="1620085"/>
          </a:xfrm>
        </p:spPr>
        <p:txBody>
          <a:bodyPr>
            <a:normAutofit/>
          </a:bodyPr>
          <a:lstStyle/>
          <a:p>
            <a:r>
              <a:rPr lang="en-US" dirty="0"/>
              <a:t>Analyzing immune cell populations with </a:t>
            </a:r>
            <a:r>
              <a:rPr lang="en-US" dirty="0" err="1"/>
              <a:t>CyTOF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0E8CAEE-40D5-989B-8F05-2BCC95D4D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9922844" cy="4623402"/>
          </a:xfrm>
        </p:spPr>
        <p:txBody>
          <a:bodyPr>
            <a:normAutofit/>
          </a:bodyPr>
          <a:lstStyle/>
          <a:p>
            <a:r>
              <a:rPr lang="en-US" dirty="0"/>
              <a:t>Broad subsets (T, B, NK, monocytes…)</a:t>
            </a:r>
          </a:p>
          <a:p>
            <a:r>
              <a:rPr lang="en-US" dirty="0"/>
              <a:t>Memory subsets of T/B cells</a:t>
            </a:r>
          </a:p>
          <a:p>
            <a:r>
              <a:rPr lang="en-US" dirty="0"/>
              <a:t>Special CD4/CD8 subsets</a:t>
            </a:r>
          </a:p>
          <a:p>
            <a:r>
              <a:rPr lang="en-US" dirty="0"/>
              <a:t>PD1</a:t>
            </a:r>
            <a:r>
              <a:rPr lang="en-US" baseline="30000" dirty="0"/>
              <a:t>+</a:t>
            </a:r>
            <a:r>
              <a:rPr lang="en-US" dirty="0"/>
              <a:t> T/B/NK, PDL1</a:t>
            </a:r>
            <a:r>
              <a:rPr lang="en-US" baseline="30000" dirty="0"/>
              <a:t>+</a:t>
            </a:r>
            <a:r>
              <a:rPr lang="en-US" dirty="0"/>
              <a:t> (monocytes)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E1F3C4-79A7-1C6C-8311-7245C3D62807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817363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4E1E51-E78A-32BD-4BED-1B93DA1C9B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24966-0407-98A5-86D4-E7391C532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9431955" cy="1620085"/>
          </a:xfrm>
        </p:spPr>
        <p:txBody>
          <a:bodyPr>
            <a:normAutofit/>
          </a:bodyPr>
          <a:lstStyle/>
          <a:p>
            <a:r>
              <a:rPr lang="en-US" dirty="0"/>
              <a:t>Main goals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3A1A237-3C3F-ABBD-B789-3A4AE1D41D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9922844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Identify immune cell biomarkers that predict </a:t>
            </a:r>
            <a:r>
              <a:rPr lang="en-US" b="1" dirty="0" err="1"/>
              <a:t>irAEs</a:t>
            </a: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Determine how ICI alters immune cell landscape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11A1C2-89EB-EC93-EBA1-6FF74FDDC480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4098541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DC1AFB-B280-E90E-C6FB-6F16E12385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719C8-55A8-0371-1B5B-6B15D487B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625487" cy="1620085"/>
          </a:xfrm>
        </p:spPr>
        <p:txBody>
          <a:bodyPr>
            <a:normAutofit/>
          </a:bodyPr>
          <a:lstStyle/>
          <a:p>
            <a:r>
              <a:rPr lang="en-US" dirty="0"/>
              <a:t>Methods for processing data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A79BE06-D103-F653-55A9-39E7809FF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8"/>
            <a:ext cx="5380850" cy="4847271"/>
          </a:xfrm>
        </p:spPr>
        <p:txBody>
          <a:bodyPr numCol="1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Remove 9 features with high technical variation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Normalize percent of parent data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Logit transform, Z-scale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Run mixed-effects LM for each of 71 remaining features, take residuals as batch-corrected data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9D304D-B96C-2E72-9EB6-9D40A4466E01}"/>
              </a:ext>
            </a:extLst>
          </p:cNvPr>
          <p:cNvSpPr txBox="1"/>
          <p:nvPr/>
        </p:nvSpPr>
        <p:spPr>
          <a:xfrm>
            <a:off x="7339264" y="2044822"/>
            <a:ext cx="495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BAD4C8-0ACB-B73C-DEB7-81A9C27313F1}"/>
              </a:ext>
            </a:extLst>
          </p:cNvPr>
          <p:cNvSpPr txBox="1"/>
          <p:nvPr/>
        </p:nvSpPr>
        <p:spPr>
          <a:xfrm>
            <a:off x="10409941" y="2044822"/>
            <a:ext cx="58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4AD210-995F-1665-BDDF-58C63C8EDFF3}"/>
              </a:ext>
            </a:extLst>
          </p:cNvPr>
          <p:cNvSpPr txBox="1"/>
          <p:nvPr/>
        </p:nvSpPr>
        <p:spPr>
          <a:xfrm>
            <a:off x="7199895" y="5856972"/>
            <a:ext cx="711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40EFC4-B658-7AC4-A02C-C4D85D23A186}"/>
              </a:ext>
            </a:extLst>
          </p:cNvPr>
          <p:cNvSpPr txBox="1"/>
          <p:nvPr/>
        </p:nvSpPr>
        <p:spPr>
          <a:xfrm>
            <a:off x="10443483" y="5856972"/>
            <a:ext cx="711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005625-07C0-17BA-3C6D-8755292ED0EF}"/>
              </a:ext>
            </a:extLst>
          </p:cNvPr>
          <p:cNvSpPr txBox="1"/>
          <p:nvPr/>
        </p:nvSpPr>
        <p:spPr>
          <a:xfrm>
            <a:off x="1320462" y="575295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model &lt;- </a:t>
            </a:r>
            <a:r>
              <a:rPr lang="en-US" dirty="0" err="1"/>
              <a:t>lmer</a:t>
            </a:r>
            <a:r>
              <a:rPr lang="en-US" dirty="0"/>
              <a:t>(</a:t>
            </a:r>
            <a:r>
              <a:rPr lang="en-US" dirty="0" err="1"/>
              <a:t>freq</a:t>
            </a:r>
            <a:r>
              <a:rPr lang="en-US" dirty="0"/>
              <a:t> ~ batch + (1|patient_id))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3D2618-8F70-E5CB-1E6D-9D2215AD9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9644" y="2432097"/>
            <a:ext cx="3071390" cy="347752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7CB148-369B-C146-7FDF-E1B48FF922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9672" y="2432097"/>
            <a:ext cx="3101279" cy="34775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AFF9AFC-6169-E11E-27E8-693E25A07F5A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19533930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88868E-5A05-BC81-8D17-D0ED966436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59B1F6-3E41-45EB-D68F-EC4EEECFE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399" y="1780008"/>
            <a:ext cx="9850121" cy="41649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E94133-34E9-F8EA-61DA-B3CE9E303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Baseline CD56</a:t>
            </a:r>
            <a:r>
              <a:rPr lang="en-US" baseline="30000" dirty="0"/>
              <a:t>bright</a:t>
            </a:r>
            <a:r>
              <a:rPr lang="en-US" dirty="0"/>
              <a:t> of NK cells frequency higher, PD1</a:t>
            </a:r>
            <a:r>
              <a:rPr lang="en-US" baseline="30000" dirty="0"/>
              <a:t>+</a:t>
            </a:r>
            <a:r>
              <a:rPr lang="en-US" dirty="0"/>
              <a:t> of NK cells frequency lower in those developing pneumonitis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F151AA-8AC5-D180-3FD0-2D9AA995C44D}"/>
              </a:ext>
            </a:extLst>
          </p:cNvPr>
          <p:cNvSpPr txBox="1"/>
          <p:nvPr/>
        </p:nvSpPr>
        <p:spPr>
          <a:xfrm>
            <a:off x="3609474" y="259882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1BDAE5-BAD7-5D8C-134B-D98EBB29BB4E}"/>
              </a:ext>
            </a:extLst>
          </p:cNvPr>
          <p:cNvSpPr txBox="1"/>
          <p:nvPr/>
        </p:nvSpPr>
        <p:spPr>
          <a:xfrm>
            <a:off x="7121090" y="259882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291D1E-E674-C3A0-B1A0-EB92054F8F6B}"/>
              </a:ext>
            </a:extLst>
          </p:cNvPr>
          <p:cNvSpPr txBox="1"/>
          <p:nvPr/>
        </p:nvSpPr>
        <p:spPr>
          <a:xfrm>
            <a:off x="4691902" y="648866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**: </a:t>
            </a:r>
            <a:r>
              <a:rPr lang="en-US" dirty="0" err="1"/>
              <a:t>padj</a:t>
            </a:r>
            <a:r>
              <a:rPr lang="en-US" dirty="0"/>
              <a:t> &lt; 0.01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312930-732D-6801-20A3-FB5BDE47A38D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2440379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064297-6120-7A04-C97B-6E3B8C6A05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FE588D-E045-458E-20D0-EF3CBA87A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417" y="1919288"/>
            <a:ext cx="7337612" cy="46971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B1AB02-0372-6FF9-08D8-5DBD0B785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Baseline SCM of </a:t>
            </a:r>
            <a:r>
              <a:rPr lang="en-US" dirty="0" err="1"/>
              <a:t>T</a:t>
            </a:r>
            <a:r>
              <a:rPr lang="en-US" baseline="-25000" dirty="0" err="1"/>
              <a:t>conv</a:t>
            </a:r>
            <a:r>
              <a:rPr lang="en-US" dirty="0"/>
              <a:t> </a:t>
            </a:r>
            <a:r>
              <a:rPr lang="en-US" dirty="0" err="1"/>
              <a:t>T</a:t>
            </a:r>
            <a:r>
              <a:rPr lang="en-US" baseline="-25000" dirty="0" err="1"/>
              <a:t>cells</a:t>
            </a:r>
            <a:r>
              <a:rPr lang="en-US" dirty="0"/>
              <a:t> frequency may be lower in those developing an </a:t>
            </a:r>
            <a:r>
              <a:rPr lang="en-US" dirty="0" err="1"/>
              <a:t>irAE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F0603-A7C0-6986-AC24-5E2523BD8145}"/>
              </a:ext>
            </a:extLst>
          </p:cNvPr>
          <p:cNvSpPr txBox="1"/>
          <p:nvPr/>
        </p:nvSpPr>
        <p:spPr>
          <a:xfrm>
            <a:off x="4873991" y="6431731"/>
            <a:ext cx="1106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padj</a:t>
            </a:r>
            <a:r>
              <a:rPr lang="en-US" dirty="0"/>
              <a:t> = 0.1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0A9008-AB46-129A-BCD5-47B0F71CF521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5529476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340A2E-BB94-EF63-81B1-0EFF3B5F4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50F4F-CD9B-9197-270D-C83178331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Methods for baseline feature modules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9A4B0CF-CBA3-9DB5-4916-34E90FF05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8"/>
            <a:ext cx="10195560" cy="4847271"/>
          </a:xfrm>
        </p:spPr>
        <p:txBody>
          <a:bodyPr numCol="1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For each </a:t>
            </a:r>
            <a:r>
              <a:rPr lang="en-US" dirty="0" err="1"/>
              <a:t>irAE</a:t>
            </a:r>
            <a:r>
              <a:rPr lang="en-US" dirty="0"/>
              <a:t> group comparison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Rank features by importance</a:t>
            </a:r>
          </a:p>
          <a:p>
            <a:pPr marL="1428750" lvl="2" indent="-514350">
              <a:buFont typeface="+mj-lt"/>
              <a:buAutoNum type="romanLcPeriod"/>
            </a:pPr>
            <a:r>
              <a:rPr lang="en-US" dirty="0"/>
              <a:t>if </a:t>
            </a:r>
            <a:r>
              <a:rPr lang="en-US" dirty="0" err="1"/>
              <a:t>irAE</a:t>
            </a:r>
            <a:r>
              <a:rPr lang="en-US" dirty="0"/>
              <a:t> group has sufficient n, use random forest models to order features by importance in </a:t>
            </a:r>
            <a:r>
              <a:rPr lang="en-US" dirty="0" err="1"/>
              <a:t>irAE</a:t>
            </a:r>
            <a:r>
              <a:rPr lang="en-US" dirty="0"/>
              <a:t> group distinction</a:t>
            </a:r>
          </a:p>
          <a:p>
            <a:pPr marL="1428750" lvl="2" indent="-514350">
              <a:buFont typeface="+mj-lt"/>
              <a:buAutoNum type="romanLcPeriod"/>
            </a:pPr>
            <a:r>
              <a:rPr lang="en-US" dirty="0"/>
              <a:t>otherwise for each feature test for difference in baseline frequency distributions between </a:t>
            </a:r>
            <a:r>
              <a:rPr lang="en-US" dirty="0" err="1"/>
              <a:t>irAE</a:t>
            </a:r>
            <a:r>
              <a:rPr lang="en-US" dirty="0"/>
              <a:t> groups and arrange by </a:t>
            </a:r>
            <a:r>
              <a:rPr lang="en-US" dirty="0" err="1"/>
              <a:t>pval</a:t>
            </a:r>
            <a:endParaRPr lang="en-US" dirty="0"/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Take top 4 features as top feature model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PCA only using features in the module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D42C1B-DAB9-AE84-7FCD-ABE5A6317469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15024691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2A48C8-C08C-5310-43AF-1506C94B5B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97BF63F-DA1E-5DC1-AF76-1FCFBB419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745" y="1830860"/>
            <a:ext cx="4568187" cy="50271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1A1593-E659-B741-D41A-ED2811CED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Distinguishing combined </a:t>
            </a:r>
            <a:r>
              <a:rPr lang="en-US" dirty="0" err="1"/>
              <a:t>irAE</a:t>
            </a:r>
            <a:r>
              <a:rPr lang="en-US" dirty="0"/>
              <a:t> group using module of top 4 combined </a:t>
            </a:r>
            <a:r>
              <a:rPr lang="en-US" dirty="0" err="1"/>
              <a:t>irAE</a:t>
            </a:r>
            <a:r>
              <a:rPr lang="en-US" dirty="0"/>
              <a:t> baseline features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E77CFD-980F-C8FF-B49F-828D77CD9F5F}"/>
              </a:ext>
            </a:extLst>
          </p:cNvPr>
          <p:cNvSpPr txBox="1"/>
          <p:nvPr/>
        </p:nvSpPr>
        <p:spPr>
          <a:xfrm>
            <a:off x="1164399" y="6097449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PC2 **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71A4D3-F063-8BC4-A7C8-836303ACEFC6}"/>
              </a:ext>
            </a:extLst>
          </p:cNvPr>
          <p:cNvSpPr txBox="1"/>
          <p:nvPr/>
        </p:nvSpPr>
        <p:spPr>
          <a:xfrm>
            <a:off x="7222616" y="5097094"/>
            <a:ext cx="1850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PC2 contributions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386B2F-4F08-9122-43AB-05DE823A0AC5}"/>
              </a:ext>
            </a:extLst>
          </p:cNvPr>
          <p:cNvSpPr txBox="1"/>
          <p:nvPr/>
        </p:nvSpPr>
        <p:spPr>
          <a:xfrm>
            <a:off x="4691902" y="6488668"/>
            <a:ext cx="1282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**: p &lt; 0.01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4E8C69-4773-1D8D-9BE0-BBB816EBAD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2240" y="2477308"/>
            <a:ext cx="3311709" cy="2461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5264916-F54B-8298-DF80-473B91203E15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26974123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047DC-7F42-4AD5-79B9-8F6EA0778C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CBC9F6E-4CD5-EE76-9CE6-439F8337D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431" y="1938263"/>
            <a:ext cx="4367364" cy="49197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13F1E7-2E5C-5427-AD5B-FA5BE735D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754709" cy="1581722"/>
          </a:xfrm>
        </p:spPr>
        <p:txBody>
          <a:bodyPr>
            <a:normAutofit/>
          </a:bodyPr>
          <a:lstStyle/>
          <a:p>
            <a:r>
              <a:rPr lang="en-US" dirty="0"/>
              <a:t>Distinction of combined </a:t>
            </a:r>
            <a:r>
              <a:rPr lang="en-US" dirty="0" err="1"/>
              <a:t>irAE</a:t>
            </a:r>
            <a:r>
              <a:rPr lang="en-US" dirty="0"/>
              <a:t> group using module of top 4 combined </a:t>
            </a:r>
            <a:r>
              <a:rPr lang="en-US" dirty="0" err="1"/>
              <a:t>irAE</a:t>
            </a:r>
            <a:r>
              <a:rPr lang="en-US" dirty="0"/>
              <a:t> baseline features unlikely due to chance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8EA5D5-BC4F-2513-3986-933FF4DC5F16}"/>
              </a:ext>
            </a:extLst>
          </p:cNvPr>
          <p:cNvSpPr txBox="1"/>
          <p:nvPr/>
        </p:nvSpPr>
        <p:spPr>
          <a:xfrm>
            <a:off x="202581" y="5941109"/>
            <a:ext cx="2749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“bottom” 4 feature module</a:t>
            </a:r>
          </a:p>
          <a:p>
            <a:r>
              <a:rPr lang="en-US" dirty="0" err="1"/>
              <a:t>n.s</a:t>
            </a:r>
            <a:r>
              <a:rPr lang="en-US" dirty="0"/>
              <a:t>. in PCs 1-3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408E77-7070-B547-DADD-DDBADBFCE1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0614" y="1861765"/>
            <a:ext cx="2484614" cy="499623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7ACFF73-CEC9-AF64-B8B0-64C4E1E75218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6889722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5E943F-8346-9556-6F4F-BBB5C03BD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0929655-9111-0220-2E5C-89D71518D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021" y="1919288"/>
            <a:ext cx="9208911" cy="46014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D2AC51-A50F-80DE-5699-2D3C797A9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Summary of baseline module analyses: several features may be more </a:t>
            </a:r>
            <a:r>
              <a:rPr lang="en-US" dirty="0" err="1"/>
              <a:t>irAE</a:t>
            </a:r>
            <a:r>
              <a:rPr lang="en-US" dirty="0"/>
              <a:t>-type-specific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815B65-B2CE-00DD-BAE9-96732DD3EF20}"/>
              </a:ext>
            </a:extLst>
          </p:cNvPr>
          <p:cNvSpPr txBox="1"/>
          <p:nvPr/>
        </p:nvSpPr>
        <p:spPr>
          <a:xfrm>
            <a:off x="7694907" y="5634456"/>
            <a:ext cx="266962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/>
              <a:t>Grey means NA (feature not in top module for that </a:t>
            </a:r>
            <a:r>
              <a:rPr lang="en-US" sz="1500" dirty="0" err="1"/>
              <a:t>irAE</a:t>
            </a:r>
            <a:r>
              <a:rPr lang="en-US" sz="1500" dirty="0"/>
              <a:t> group comparison)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21CF66-05DE-9E46-BA2E-B8587DDFD3AE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1580755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21F8D95-5379-5DDA-F135-1A690381F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8318" y="4938713"/>
            <a:ext cx="6821103" cy="18284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406"/>
            <a:ext cx="10372725" cy="3667519"/>
          </a:xfrm>
        </p:spPr>
        <p:txBody>
          <a:bodyPr numCol="2">
            <a:normAutofit/>
          </a:bodyPr>
          <a:lstStyle/>
          <a:p>
            <a:r>
              <a:rPr lang="en-US" dirty="0"/>
              <a:t>Peter Linsley</a:t>
            </a:r>
          </a:p>
          <a:p>
            <a:r>
              <a:rPr lang="en-US" dirty="0"/>
              <a:t>Long lab/</a:t>
            </a:r>
            <a:r>
              <a:rPr lang="en-US" dirty="0" err="1"/>
              <a:t>HIPcore</a:t>
            </a:r>
            <a:endParaRPr lang="en-US" dirty="0"/>
          </a:p>
          <a:p>
            <a:pPr lvl="1"/>
            <a:r>
              <a:rPr lang="en-US" dirty="0"/>
              <a:t>Alice Long, Alice </a:t>
            </a:r>
            <a:r>
              <a:rPr lang="en-US" dirty="0" err="1"/>
              <a:t>Wiedeman</a:t>
            </a:r>
            <a:endParaRPr lang="en-US" dirty="0"/>
          </a:p>
          <a:p>
            <a:r>
              <a:rPr lang="en-US" dirty="0"/>
              <a:t>Holly </a:t>
            </a:r>
            <a:r>
              <a:rPr lang="en-US" dirty="0" err="1"/>
              <a:t>Akilesh</a:t>
            </a:r>
            <a:endParaRPr lang="en-US" dirty="0"/>
          </a:p>
          <a:p>
            <a:r>
              <a:rPr lang="en-US" dirty="0"/>
              <a:t>Buckner lab</a:t>
            </a:r>
          </a:p>
          <a:p>
            <a:pPr lvl="1"/>
            <a:r>
              <a:rPr lang="en-US" dirty="0"/>
              <a:t>Jane Buckner, Sylvia </a:t>
            </a:r>
            <a:r>
              <a:rPr lang="en-US" dirty="0" err="1"/>
              <a:t>Posso</a:t>
            </a:r>
            <a:r>
              <a:rPr lang="en-US" dirty="0"/>
              <a:t>,          Cliff Rims</a:t>
            </a:r>
          </a:p>
          <a:p>
            <a:r>
              <a:rPr lang="en-US" dirty="0"/>
              <a:t>Bernard Khor</a:t>
            </a:r>
          </a:p>
          <a:p>
            <a:r>
              <a:rPr lang="en-US" dirty="0"/>
              <a:t>Bioinformatics</a:t>
            </a:r>
          </a:p>
          <a:p>
            <a:pPr lvl="1"/>
            <a:r>
              <a:rPr lang="en-US" dirty="0"/>
              <a:t>Hannah </a:t>
            </a:r>
            <a:r>
              <a:rPr lang="en-US" dirty="0" err="1"/>
              <a:t>DeBerg</a:t>
            </a:r>
            <a:endParaRPr lang="en-US" dirty="0"/>
          </a:p>
          <a:p>
            <a:pPr lvl="1"/>
            <a:r>
              <a:rPr lang="en-US" dirty="0" err="1"/>
              <a:t>Basilin</a:t>
            </a:r>
            <a:r>
              <a:rPr lang="en-US" dirty="0"/>
              <a:t> Benson</a:t>
            </a:r>
          </a:p>
          <a:p>
            <a:pPr lvl="1"/>
            <a:r>
              <a:rPr lang="en-US" dirty="0"/>
              <a:t>Andrew </a:t>
            </a:r>
            <a:r>
              <a:rPr lang="en-US" dirty="0" err="1"/>
              <a:t>Koval</a:t>
            </a:r>
            <a:endParaRPr lang="en-US" dirty="0"/>
          </a:p>
          <a:p>
            <a:r>
              <a:rPr lang="en-US" dirty="0"/>
              <a:t>Clinical team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F8A3D5-1B1B-8D51-5235-6108643A4690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4483384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EF8314-5F0C-5525-EF3F-C2D81A81AD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C9406-2162-74C7-42DE-6E76B45E3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9431955" cy="1620085"/>
          </a:xfrm>
        </p:spPr>
        <p:txBody>
          <a:bodyPr>
            <a:normAutofit/>
          </a:bodyPr>
          <a:lstStyle/>
          <a:p>
            <a:r>
              <a:rPr lang="en-US" dirty="0"/>
              <a:t>Main goals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738D74E-6124-BEFD-B84F-2E2F4A2328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9922844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Identify immune cell biomarkers that predict </a:t>
            </a:r>
            <a:r>
              <a:rPr lang="en-US" dirty="0" err="1"/>
              <a:t>irAEs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Determine how ICI alters immune cell landscape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b="1" dirty="0"/>
              <a:t>Does ICI make immune landscape more like that seen in individuals with natural autoimmunity, specifically in those who develop </a:t>
            </a:r>
            <a:r>
              <a:rPr lang="en-US" b="1" dirty="0" err="1"/>
              <a:t>irAEs</a:t>
            </a:r>
            <a:r>
              <a:rPr lang="en-US" b="1" dirty="0"/>
              <a:t>?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What immune cell subsets change in </a:t>
            </a:r>
            <a:r>
              <a:rPr lang="en-US" dirty="0" err="1"/>
              <a:t>irAE</a:t>
            </a:r>
            <a:r>
              <a:rPr lang="en-US" dirty="0"/>
              <a:t>-specific manner on ICI?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9493AB-A040-811E-20A5-F887B0054E31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14205694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959A62-DDD1-C2F1-FB42-4E9B4796E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67813C11-7DED-A73B-F948-A47D720DF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3683" y="2009282"/>
            <a:ext cx="3559145" cy="37026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E2FC1B-49E8-1A1D-E017-92D8E59C6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Methods for determining if </a:t>
            </a:r>
            <a:r>
              <a:rPr lang="en-US" dirty="0" err="1"/>
              <a:t>irAE</a:t>
            </a:r>
            <a:r>
              <a:rPr lang="en-US" dirty="0"/>
              <a:t> group immunotypes become more like those of AID patients over ICI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5AFF84A-839B-0640-6239-8BE8EE1AC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19289"/>
            <a:ext cx="3518947" cy="4623402"/>
          </a:xfrm>
        </p:spPr>
        <p:txBody>
          <a:bodyPr>
            <a:normAutofit fontScale="6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Remove PD1</a:t>
            </a:r>
            <a:r>
              <a:rPr lang="en-US" baseline="30000" dirty="0"/>
              <a:t>+</a:t>
            </a:r>
            <a:r>
              <a:rPr lang="en-US" dirty="0"/>
              <a:t> features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Find centroids of autoimmune and baseline cancer data (for </a:t>
            </a:r>
            <a:r>
              <a:rPr lang="en-US" dirty="0" err="1"/>
              <a:t>irAE</a:t>
            </a:r>
            <a:r>
              <a:rPr lang="en-US" dirty="0"/>
              <a:t>/no </a:t>
            </a:r>
            <a:r>
              <a:rPr lang="en-US" dirty="0" err="1"/>
              <a:t>irAE</a:t>
            </a:r>
            <a:r>
              <a:rPr lang="en-US" dirty="0"/>
              <a:t> groups) in original high dimensional space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Define lines from baseline cancer centroids (</a:t>
            </a:r>
            <a:r>
              <a:rPr lang="en-US" dirty="0" err="1"/>
              <a:t>irAE</a:t>
            </a:r>
            <a:r>
              <a:rPr lang="en-US" dirty="0"/>
              <a:t>/no </a:t>
            </a:r>
            <a:r>
              <a:rPr lang="en-US" dirty="0" err="1"/>
              <a:t>irAE</a:t>
            </a:r>
            <a:r>
              <a:rPr lang="en-US" dirty="0"/>
              <a:t> ones) to/through autoimmune centroid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For each patient for each longitudinal sample, draw line from their baseline group centroid to that data point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Find component of those lines (step 4) in baseline-AID line (step 3), more positive meaning more in direction of AID immunotype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160D8D4-6E54-227C-6CF0-C1751F62161D}"/>
              </a:ext>
            </a:extLst>
          </p:cNvPr>
          <p:cNvSpPr txBox="1"/>
          <p:nvPr/>
        </p:nvSpPr>
        <p:spPr>
          <a:xfrm>
            <a:off x="10891806" y="1951672"/>
            <a:ext cx="1282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component</a:t>
            </a:r>
          </a:p>
          <a:p>
            <a:r>
              <a:rPr lang="en-US" dirty="0"/>
              <a:t>of ICI effect</a:t>
            </a:r>
          </a:p>
          <a:p>
            <a:r>
              <a:rPr lang="en-US" dirty="0"/>
              <a:t>in direction of AID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380B19AD-45B1-D76E-B4E1-B4EECA52D3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7146" y="2009282"/>
            <a:ext cx="3518947" cy="4569379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3F0F568B-C743-EFF8-43C4-B93A41466D30}"/>
              </a:ext>
            </a:extLst>
          </p:cNvPr>
          <p:cNvSpPr txBox="1"/>
          <p:nvPr/>
        </p:nvSpPr>
        <p:spPr>
          <a:xfrm>
            <a:off x="6238314" y="6488668"/>
            <a:ext cx="3802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PCA just used to help visualize method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529072E-151D-22C5-D350-3200D87508B4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8075196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D6BD4-AC7E-476B-1415-4E932CFFD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25E2B6F-F428-C121-746F-18E77151C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93725"/>
            <a:ext cx="10481108" cy="1620085"/>
          </a:xfrm>
        </p:spPr>
        <p:txBody>
          <a:bodyPr>
            <a:normAutofit/>
          </a:bodyPr>
          <a:lstStyle/>
          <a:p>
            <a:r>
              <a:rPr lang="en-US" dirty="0"/>
              <a:t>Immunotypes of </a:t>
            </a:r>
            <a:r>
              <a:rPr lang="en-US" dirty="0" err="1"/>
              <a:t>irAE</a:t>
            </a:r>
            <a:r>
              <a:rPr lang="en-US" dirty="0"/>
              <a:t> group do not clearly become more “AID-like” over ICI than those of non-</a:t>
            </a:r>
            <a:r>
              <a:rPr lang="en-US" dirty="0" err="1"/>
              <a:t>irAE</a:t>
            </a:r>
            <a:r>
              <a:rPr lang="en-US" dirty="0"/>
              <a:t> group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9CB946-5F41-BE39-3502-DAF6B0FBDF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282" y="2180574"/>
            <a:ext cx="7023410" cy="46774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44413D-8385-0E50-E942-5318A6C4BBCA}"/>
              </a:ext>
            </a:extLst>
          </p:cNvPr>
          <p:cNvSpPr txBox="1"/>
          <p:nvPr/>
        </p:nvSpPr>
        <p:spPr>
          <a:xfrm>
            <a:off x="6634563" y="3048549"/>
            <a:ext cx="3546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Dotted line showing baseline cancer centroid-AID centroid distance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8D3314-92AD-AEA0-DA91-E30ABB6CDDD2}"/>
              </a:ext>
            </a:extLst>
          </p:cNvPr>
          <p:cNvSpPr txBox="1"/>
          <p:nvPr/>
        </p:nvSpPr>
        <p:spPr>
          <a:xfrm>
            <a:off x="4105855" y="5531005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n.s</a:t>
            </a:r>
            <a:r>
              <a:rPr lang="en-US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704920-F3C3-6927-EA79-E1339575E624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38459662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0F563C-F334-9B65-53F6-96E4F37B5F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CC541-7CCA-D6A6-CCA4-6BBA3F310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9431955" cy="1620085"/>
          </a:xfrm>
        </p:spPr>
        <p:txBody>
          <a:bodyPr>
            <a:normAutofit/>
          </a:bodyPr>
          <a:lstStyle/>
          <a:p>
            <a:r>
              <a:rPr lang="en-US" dirty="0"/>
              <a:t>Main goals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08121B8-CC8F-429C-36FA-DF773095D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9922844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Identify immune cell biomarkers that predict </a:t>
            </a:r>
            <a:r>
              <a:rPr lang="en-US" dirty="0" err="1"/>
              <a:t>irAEs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Determine how ICI alters immune cell landscape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Does ICI make immune landscape more like that seen in individuals with natural autoimmunity, specifically in those who develop </a:t>
            </a:r>
            <a:r>
              <a:rPr lang="en-US" dirty="0" err="1"/>
              <a:t>irAEs</a:t>
            </a:r>
            <a:r>
              <a:rPr lang="en-US" dirty="0"/>
              <a:t>?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b="1" dirty="0"/>
              <a:t>What immune cell subsets change in </a:t>
            </a:r>
            <a:r>
              <a:rPr lang="en-US" b="1" dirty="0" err="1"/>
              <a:t>irAE</a:t>
            </a:r>
            <a:r>
              <a:rPr lang="en-US" b="1" dirty="0"/>
              <a:t>-specific manner on ICI?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DE7D36-E465-2DB8-90C6-1067B50258F0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18052540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6328E4-F67B-9840-07C3-600FEFC7C1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E74E6-163E-865D-145A-09E7E3807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Methods to identify immune cell subsets changing over ICI in </a:t>
            </a:r>
            <a:r>
              <a:rPr lang="en-US" dirty="0" err="1"/>
              <a:t>irAE</a:t>
            </a:r>
            <a:r>
              <a:rPr lang="en-US" dirty="0"/>
              <a:t> group-specific manner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6ADC5F5-7657-8DAC-5BA7-BB544F7CF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124440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Remove PD1</a:t>
            </a:r>
            <a:r>
              <a:rPr lang="en-US" baseline="30000" dirty="0"/>
              <a:t>+</a:t>
            </a:r>
            <a:r>
              <a:rPr lang="en-US" dirty="0"/>
              <a:t> features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For each feature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Model relationship between feature frequency and time (since baseline) with or without interaction between </a:t>
            </a:r>
            <a:r>
              <a:rPr lang="en-US" dirty="0" err="1"/>
              <a:t>irAE</a:t>
            </a:r>
            <a:r>
              <a:rPr lang="en-US" dirty="0"/>
              <a:t> group and time (bolded)</a:t>
            </a:r>
          </a:p>
          <a:p>
            <a:pPr marL="971550" lvl="1" indent="-514350">
              <a:buFont typeface="+mj-lt"/>
              <a:buAutoNum type="alphaLcParenR"/>
            </a:pPr>
            <a:endParaRPr lang="en-US" dirty="0"/>
          </a:p>
          <a:p>
            <a:pPr marL="971550" lvl="1" indent="-514350">
              <a:buFont typeface="+mj-lt"/>
              <a:buAutoNum type="alphaLcParenR"/>
            </a:pPr>
            <a:endParaRPr lang="en-US" dirty="0"/>
          </a:p>
          <a:p>
            <a:pPr marL="971550" lvl="1" indent="-514350">
              <a:buFont typeface="+mj-lt"/>
              <a:buAutoNum type="alphaLcParenR"/>
            </a:pPr>
            <a:endParaRPr lang="en-US" dirty="0"/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Run ANOVA on two models to see if including interaction term improves model fit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18A142-6D29-EDB6-0735-BBF7D4BA432E}"/>
              </a:ext>
            </a:extLst>
          </p:cNvPr>
          <p:cNvSpPr txBox="1"/>
          <p:nvPr/>
        </p:nvSpPr>
        <p:spPr>
          <a:xfrm>
            <a:off x="2190249" y="3623310"/>
            <a:ext cx="1061897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model &lt;- gam(</a:t>
            </a:r>
            <a:r>
              <a:rPr lang="en-US" dirty="0" err="1"/>
              <a:t>freq</a:t>
            </a:r>
            <a:r>
              <a:rPr lang="en-US" dirty="0"/>
              <a:t> ~ </a:t>
            </a:r>
            <a:r>
              <a:rPr lang="en-US" dirty="0" err="1"/>
              <a:t>irae_group</a:t>
            </a:r>
            <a:r>
              <a:rPr lang="en-US" dirty="0"/>
              <a:t> + </a:t>
            </a:r>
          </a:p>
          <a:p>
            <a:r>
              <a:rPr lang="en-US" dirty="0"/>
              <a:t>                                 s(</a:t>
            </a:r>
            <a:r>
              <a:rPr lang="en-US" dirty="0" err="1"/>
              <a:t>days_from_baseline</a:t>
            </a:r>
            <a:r>
              <a:rPr lang="en-US" dirty="0"/>
              <a:t>, k = 5, bs = "</a:t>
            </a:r>
            <a:r>
              <a:rPr lang="en-US" dirty="0" err="1"/>
              <a:t>cr</a:t>
            </a:r>
            <a:r>
              <a:rPr lang="en-US" dirty="0"/>
              <a:t>"</a:t>
            </a:r>
            <a:r>
              <a:rPr lang="en-US" b="1" i="1" dirty="0"/>
              <a:t>, by = </a:t>
            </a:r>
            <a:r>
              <a:rPr lang="en-US" b="1" i="1" dirty="0" err="1"/>
              <a:t>irae_group</a:t>
            </a:r>
            <a:r>
              <a:rPr lang="en-US" dirty="0"/>
              <a:t>) + </a:t>
            </a:r>
          </a:p>
          <a:p>
            <a:r>
              <a:rPr lang="en-US" dirty="0"/>
              <a:t>                                 s(</a:t>
            </a:r>
            <a:r>
              <a:rPr lang="en-US" dirty="0" err="1"/>
              <a:t>patient_id</a:t>
            </a:r>
            <a:r>
              <a:rPr lang="en-US" dirty="0"/>
              <a:t>, bs = "re"), data = data, method = 'REML')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74D41B-9623-FB43-8B99-81AB568DE45A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24454678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CCF64A-5126-DB20-C3B5-FEBB940A35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4E0CD-4AE3-BDE8-6C24-964F11064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Frequency of CD56</a:t>
            </a:r>
            <a:r>
              <a:rPr lang="en-US" baseline="30000" dirty="0"/>
              <a:t>bright</a:t>
            </a:r>
            <a:r>
              <a:rPr lang="en-US" dirty="0"/>
              <a:t> of NK cells initially decreases with ICI specifically in combined </a:t>
            </a:r>
            <a:r>
              <a:rPr lang="en-US" dirty="0" err="1"/>
              <a:t>irAE</a:t>
            </a:r>
            <a:r>
              <a:rPr lang="en-US" dirty="0"/>
              <a:t> and skin </a:t>
            </a:r>
            <a:r>
              <a:rPr lang="en-US" dirty="0" err="1"/>
              <a:t>irAE</a:t>
            </a:r>
            <a:r>
              <a:rPr lang="en-US" dirty="0"/>
              <a:t> groups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6FD041-D2B0-B73D-148A-79FFF79B3D68}"/>
              </a:ext>
            </a:extLst>
          </p:cNvPr>
          <p:cNvSpPr txBox="1"/>
          <p:nvPr/>
        </p:nvSpPr>
        <p:spPr>
          <a:xfrm>
            <a:off x="4310006" y="6488668"/>
            <a:ext cx="2949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**: </a:t>
            </a:r>
            <a:r>
              <a:rPr lang="en-US" dirty="0" err="1"/>
              <a:t>padj</a:t>
            </a:r>
            <a:r>
              <a:rPr lang="en-US" dirty="0"/>
              <a:t> &lt; 0.01, *: </a:t>
            </a:r>
            <a:r>
              <a:rPr lang="en-US" dirty="0" err="1"/>
              <a:t>padj</a:t>
            </a:r>
            <a:r>
              <a:rPr lang="en-US" dirty="0"/>
              <a:t> &lt; 0.05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E649D8-CD6C-9D25-2A63-094727969BC1}"/>
              </a:ext>
            </a:extLst>
          </p:cNvPr>
          <p:cNvSpPr txBox="1"/>
          <p:nvPr/>
        </p:nvSpPr>
        <p:spPr>
          <a:xfrm>
            <a:off x="7713582" y="6143541"/>
            <a:ext cx="46104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CD56</a:t>
            </a:r>
            <a:r>
              <a:rPr lang="en-US" sz="1400" baseline="30000" dirty="0"/>
              <a:t>high</a:t>
            </a:r>
            <a:r>
              <a:rPr lang="en-US" sz="1400" dirty="0"/>
              <a:t> NK of non-granulocyte frequency reported lower in severe </a:t>
            </a:r>
            <a:r>
              <a:rPr lang="en-US" sz="1400" dirty="0" err="1"/>
              <a:t>irAE</a:t>
            </a:r>
            <a:r>
              <a:rPr lang="en-US" sz="1400" dirty="0"/>
              <a:t> patients at </a:t>
            </a:r>
            <a:r>
              <a:rPr lang="en-US" sz="1400" dirty="0" err="1"/>
              <a:t>irAE</a:t>
            </a:r>
            <a:r>
              <a:rPr lang="en-US" sz="1400" dirty="0"/>
              <a:t> time (</a:t>
            </a:r>
            <a:r>
              <a:rPr lang="en-US" sz="1400" dirty="0" err="1"/>
              <a:t>Kovacsovics-Bankowski</a:t>
            </a:r>
            <a:r>
              <a:rPr lang="en-US" sz="1400" dirty="0"/>
              <a:t> et al. </a:t>
            </a:r>
            <a:r>
              <a:rPr lang="en-US" sz="1400" i="1" dirty="0"/>
              <a:t>J </a:t>
            </a:r>
            <a:r>
              <a:rPr lang="en-US" sz="1400" i="1" dirty="0" err="1"/>
              <a:t>Immunother</a:t>
            </a:r>
            <a:r>
              <a:rPr lang="en-US" sz="1400" i="1" dirty="0"/>
              <a:t> Cancer</a:t>
            </a:r>
            <a:r>
              <a:rPr lang="en-US" sz="1400" dirty="0"/>
              <a:t>. 2024)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60E2BE-724B-B3A6-F15D-F2373C4566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178" y="2070577"/>
            <a:ext cx="5312432" cy="35765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7197D4-46C5-C4C1-0AA3-E6E903BF8E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7035" y="2099791"/>
            <a:ext cx="5312433" cy="35473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80CE194-D7F0-91AC-0168-B13DAE11DA33}"/>
              </a:ext>
            </a:extLst>
          </p:cNvPr>
          <p:cNvSpPr txBox="1"/>
          <p:nvPr/>
        </p:nvSpPr>
        <p:spPr>
          <a:xfrm>
            <a:off x="2786206" y="2307522"/>
            <a:ext cx="1149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0D885F-6C44-18D6-A64E-718C4A48A432}"/>
              </a:ext>
            </a:extLst>
          </p:cNvPr>
          <p:cNvSpPr txBox="1"/>
          <p:nvPr/>
        </p:nvSpPr>
        <p:spPr>
          <a:xfrm>
            <a:off x="8460865" y="2307522"/>
            <a:ext cx="1149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66869B-655D-FB8E-B77D-C93F8EE31B2A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</a:t>
            </a:r>
          </a:p>
        </p:txBody>
      </p:sp>
    </p:spTree>
    <p:extLst>
      <p:ext uri="{BB962C8B-B14F-4D97-AF65-F5344CB8AC3E}">
        <p14:creationId xmlns:p14="http://schemas.microsoft.com/office/powerpoint/2010/main" val="31506609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CE1F00-B888-2BB6-2C71-14E5AA7675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DF0C8-B4D5-2CC8-5E88-67F8184F1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1B51E-B2B5-4960-3669-8C22EA76A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515600" cy="4623402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Baseline analyses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CD56</a:t>
            </a:r>
            <a:r>
              <a:rPr lang="en-US" baseline="30000" dirty="0"/>
              <a:t>bright</a:t>
            </a:r>
            <a:r>
              <a:rPr lang="en-US" dirty="0"/>
              <a:t> of NK cells frequency higher, PD1</a:t>
            </a:r>
            <a:r>
              <a:rPr lang="en-US" baseline="30000" dirty="0"/>
              <a:t>+</a:t>
            </a:r>
            <a:r>
              <a:rPr lang="en-US" dirty="0"/>
              <a:t> of NK cells frequency lower in those developing pneumonitis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SCM of </a:t>
            </a:r>
            <a:r>
              <a:rPr lang="en-US" dirty="0" err="1"/>
              <a:t>T</a:t>
            </a:r>
            <a:r>
              <a:rPr lang="en-US" baseline="-25000" dirty="0" err="1"/>
              <a:t>conv</a:t>
            </a:r>
            <a:r>
              <a:rPr lang="en-US" dirty="0"/>
              <a:t> </a:t>
            </a:r>
            <a:r>
              <a:rPr lang="en-US" dirty="0" err="1"/>
              <a:t>T</a:t>
            </a:r>
            <a:r>
              <a:rPr lang="en-US" baseline="-25000" dirty="0" err="1"/>
              <a:t>cells</a:t>
            </a:r>
            <a:endParaRPr lang="en-US" baseline="-25000" dirty="0"/>
          </a:p>
          <a:p>
            <a:pPr marL="1428750" lvl="2" indent="-514350">
              <a:buFont typeface="+mj-lt"/>
              <a:buAutoNum type="alphaLcParenR"/>
            </a:pPr>
            <a:r>
              <a:rPr lang="en-US" dirty="0"/>
              <a:t>frequency may be lower in those developing </a:t>
            </a:r>
            <a:r>
              <a:rPr lang="en-US" dirty="0" err="1"/>
              <a:t>irAEs</a:t>
            </a:r>
            <a:endParaRPr lang="en-US" dirty="0"/>
          </a:p>
          <a:p>
            <a:pPr marL="1428750" lvl="2" indent="-514350">
              <a:buFont typeface="+mj-lt"/>
              <a:buAutoNum type="alphaLcParenR"/>
            </a:pPr>
            <a:r>
              <a:rPr lang="en-US" dirty="0"/>
              <a:t>important feature in module for distinguishing combined </a:t>
            </a:r>
            <a:r>
              <a:rPr lang="en-US" dirty="0" err="1"/>
              <a:t>irAEs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Longitudinal analyses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Immunotypes of </a:t>
            </a:r>
            <a:r>
              <a:rPr lang="en-US" dirty="0" err="1"/>
              <a:t>irAE</a:t>
            </a:r>
            <a:r>
              <a:rPr lang="en-US" dirty="0"/>
              <a:t> group do not clearly become more “AID-like” over ICI than those of non-</a:t>
            </a:r>
            <a:r>
              <a:rPr lang="en-US" dirty="0" err="1"/>
              <a:t>irAE</a:t>
            </a:r>
            <a:r>
              <a:rPr lang="en-US" dirty="0"/>
              <a:t> group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CD56</a:t>
            </a:r>
            <a:r>
              <a:rPr lang="en-US" baseline="30000" dirty="0"/>
              <a:t>bright</a:t>
            </a:r>
            <a:r>
              <a:rPr lang="en-US" dirty="0"/>
              <a:t> of NK frequency initially decreases with ICI in skin/combined </a:t>
            </a:r>
            <a:r>
              <a:rPr lang="en-US" dirty="0" err="1"/>
              <a:t>irAE</a:t>
            </a:r>
            <a:r>
              <a:rPr lang="en-US" dirty="0"/>
              <a:t> groups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Some features may be more </a:t>
            </a:r>
            <a:r>
              <a:rPr lang="en-US" dirty="0" err="1"/>
              <a:t>irAE</a:t>
            </a:r>
            <a:r>
              <a:rPr lang="en-US" dirty="0"/>
              <a:t>-type specific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EA4C32-CB2B-FB32-0726-29769F322184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42841460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63603"/>
            <a:ext cx="9381565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Linear (or quadratic) discriminant analysis as alternative to identifying modules of baseline features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IMPACD to look at more granular cell subsets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Test results in public datasets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75EC5B-7E95-A59B-37EF-63BA97E545A4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27</a:t>
            </a:r>
          </a:p>
        </p:txBody>
      </p:sp>
    </p:spTree>
    <p:extLst>
      <p:ext uri="{BB962C8B-B14F-4D97-AF65-F5344CB8AC3E}">
        <p14:creationId xmlns:p14="http://schemas.microsoft.com/office/powerpoint/2010/main" val="40916888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Inhibitory immune checkpoints help maintain self tolerance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482DF0-E8E2-4F44-7B17-58FA58350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2240" y="1769347"/>
            <a:ext cx="6151880" cy="508865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2FBB5FF-307A-C864-B824-1DA0FD3DF2E3}"/>
              </a:ext>
            </a:extLst>
          </p:cNvPr>
          <p:cNvSpPr/>
          <p:nvPr/>
        </p:nvSpPr>
        <p:spPr>
          <a:xfrm>
            <a:off x="5415280" y="1656080"/>
            <a:ext cx="3759200" cy="5201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89A8D1-3120-5243-F993-F544D41F5CDC}"/>
              </a:ext>
            </a:extLst>
          </p:cNvPr>
          <p:cNvSpPr txBox="1"/>
          <p:nvPr/>
        </p:nvSpPr>
        <p:spPr>
          <a:xfrm>
            <a:off x="8780719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Khan et al. </a:t>
            </a:r>
            <a:r>
              <a:rPr lang="en-US" i="1" dirty="0"/>
              <a:t>Semin Cancer Biol</a:t>
            </a:r>
            <a:r>
              <a:rPr lang="en-US" dirty="0"/>
              <a:t>. 2020</a:t>
            </a:r>
          </a:p>
        </p:txBody>
      </p:sp>
    </p:spTree>
    <p:extLst>
      <p:ext uri="{BB962C8B-B14F-4D97-AF65-F5344CB8AC3E}">
        <p14:creationId xmlns:p14="http://schemas.microsoft.com/office/powerpoint/2010/main" val="23441759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5BD401-1A83-E1CD-F600-6B35B11C9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F69F23C-52B6-80FA-40F5-610D5FAF2F3C}"/>
              </a:ext>
            </a:extLst>
          </p:cNvPr>
          <p:cNvSpPr txBox="1">
            <a:spLocks/>
          </p:cNvSpPr>
          <p:nvPr/>
        </p:nvSpPr>
        <p:spPr>
          <a:xfrm>
            <a:off x="838200" y="5937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err="1"/>
              <a:t>irAE</a:t>
            </a:r>
            <a:r>
              <a:rPr lang="en-US" sz="3600" dirty="0"/>
              <a:t> development is associated with anti-tumor response (</a:t>
            </a:r>
            <a:r>
              <a:rPr lang="en-US" sz="3600" b="0" i="0" u="none" strike="noStrike" dirty="0">
                <a:solidFill>
                  <a:srgbClr val="212121"/>
                </a:solidFill>
                <a:effectLst/>
              </a:rPr>
              <a:t>PMID31021392, PMID26501224, PMID26446948)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ADFBF9-433E-03B1-5522-12FCF42DEB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9281" y="1688668"/>
            <a:ext cx="7104088" cy="51693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14FBC9B-E391-B936-EEE9-FABDAC680AC1}"/>
              </a:ext>
            </a:extLst>
          </p:cNvPr>
          <p:cNvSpPr txBox="1"/>
          <p:nvPr/>
        </p:nvSpPr>
        <p:spPr>
          <a:xfrm>
            <a:off x="0" y="6488668"/>
            <a:ext cx="370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="0" i="0" u="none" strike="noStrike" dirty="0">
                <a:solidFill>
                  <a:srgbClr val="1B1B1B"/>
                </a:solidFill>
                <a:effectLst/>
              </a:rPr>
              <a:t>Watson et al. </a:t>
            </a:r>
            <a:r>
              <a:rPr lang="en-US" b="0" i="1" u="none" strike="noStrike" dirty="0">
                <a:solidFill>
                  <a:srgbClr val="1B1B1B"/>
                </a:solidFill>
                <a:effectLst/>
              </a:rPr>
              <a:t>JAMA </a:t>
            </a:r>
            <a:r>
              <a:rPr lang="en-US" b="0" i="1" u="none" strike="noStrike" dirty="0" err="1">
                <a:solidFill>
                  <a:srgbClr val="1B1B1B"/>
                </a:solidFill>
                <a:effectLst/>
              </a:rPr>
              <a:t>Netw</a:t>
            </a:r>
            <a:r>
              <a:rPr lang="en-US" b="0" i="1" u="none" strike="noStrike" dirty="0">
                <a:solidFill>
                  <a:srgbClr val="1B1B1B"/>
                </a:solidFill>
                <a:effectLst/>
              </a:rPr>
              <a:t> Open</a:t>
            </a:r>
            <a:r>
              <a:rPr lang="en-US" b="0" i="0" u="none" strike="noStrike" dirty="0">
                <a:solidFill>
                  <a:srgbClr val="1B1B1B"/>
                </a:solidFill>
                <a:effectLst/>
              </a:rPr>
              <a:t>. 2022</a:t>
            </a:r>
          </a:p>
        </p:txBody>
      </p:sp>
    </p:spTree>
    <p:extLst>
      <p:ext uri="{BB962C8B-B14F-4D97-AF65-F5344CB8AC3E}">
        <p14:creationId xmlns:p14="http://schemas.microsoft.com/office/powerpoint/2010/main" val="3104623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9D1C03-C348-88F4-4D3B-631B51B9C0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67D892C-AA50-FA44-0CFF-EBE09E583777}"/>
              </a:ext>
            </a:extLst>
          </p:cNvPr>
          <p:cNvGrpSpPr/>
          <p:nvPr/>
        </p:nvGrpSpPr>
        <p:grpSpPr>
          <a:xfrm>
            <a:off x="1626670" y="-933649"/>
            <a:ext cx="8780928" cy="6790623"/>
            <a:chOff x="2444817" y="67378"/>
            <a:chExt cx="8780928" cy="6790623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AD0CBAD-99C0-934D-C373-FA83C984BF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82240" y="247773"/>
              <a:ext cx="7991374" cy="661022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6B138A-389C-FBA6-A73F-553FC0885CA7}"/>
                </a:ext>
              </a:extLst>
            </p:cNvPr>
            <p:cNvSpPr/>
            <p:nvPr/>
          </p:nvSpPr>
          <p:spPr>
            <a:xfrm>
              <a:off x="2444817" y="67378"/>
              <a:ext cx="8780928" cy="331622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AF46C84-7567-CCF2-66CB-30D1E0101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Immune checkpoint inhibitors (ICIs) have revolutionized cancer treatment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AE1634-58B9-1AA8-A15E-BD81BE705576}"/>
              </a:ext>
            </a:extLst>
          </p:cNvPr>
          <p:cNvSpPr txBox="1"/>
          <p:nvPr/>
        </p:nvSpPr>
        <p:spPr>
          <a:xfrm>
            <a:off x="8780719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Khan et al. </a:t>
            </a:r>
            <a:r>
              <a:rPr lang="en-US" i="1" dirty="0"/>
              <a:t>Semin Cancer Biol</a:t>
            </a:r>
            <a:r>
              <a:rPr lang="en-US" dirty="0"/>
              <a:t>. 2020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E07240-351F-614A-D148-32671BF4ADCA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62446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However, ICIs can lead to the development of immune-related adverse events (</a:t>
            </a:r>
            <a:r>
              <a:rPr lang="en-US" dirty="0" err="1"/>
              <a:t>irAEs</a:t>
            </a:r>
            <a:r>
              <a:rPr lang="en-US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FF98EA-5BF4-E141-F1EF-13C9FBC04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729" y="1784196"/>
            <a:ext cx="4160087" cy="5029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2B38F8-B21A-4C26-D8B5-0A16BEA5DB7C}"/>
              </a:ext>
            </a:extLst>
          </p:cNvPr>
          <p:cNvSpPr txBox="1"/>
          <p:nvPr/>
        </p:nvSpPr>
        <p:spPr>
          <a:xfrm>
            <a:off x="8780719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Khan et al. </a:t>
            </a:r>
            <a:r>
              <a:rPr lang="en-US" i="1" dirty="0"/>
              <a:t>Semin Cancer Biol</a:t>
            </a:r>
            <a:r>
              <a:rPr lang="en-US" dirty="0"/>
              <a:t>. 2020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C24B5B-AEED-1A8A-E1F1-11186566A0E1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618262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3CAC0C-5561-0EA8-CD44-612EE9D125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D3CFF8-6E41-755E-1C1F-A7A61B092B50}"/>
              </a:ext>
            </a:extLst>
          </p:cNvPr>
          <p:cNvSpPr txBox="1"/>
          <p:nvPr/>
        </p:nvSpPr>
        <p:spPr>
          <a:xfrm>
            <a:off x="0" y="6488668"/>
            <a:ext cx="370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="0" i="0" u="none" strike="noStrike" dirty="0">
                <a:solidFill>
                  <a:srgbClr val="1B1B1B"/>
                </a:solidFill>
                <a:effectLst/>
              </a:rPr>
              <a:t>Watson et al. </a:t>
            </a:r>
            <a:r>
              <a:rPr lang="en-US" b="0" i="1" u="none" strike="noStrike" dirty="0">
                <a:solidFill>
                  <a:srgbClr val="1B1B1B"/>
                </a:solidFill>
                <a:effectLst/>
              </a:rPr>
              <a:t>JAMA </a:t>
            </a:r>
            <a:r>
              <a:rPr lang="en-US" b="0" i="1" u="none" strike="noStrike" dirty="0" err="1">
                <a:solidFill>
                  <a:srgbClr val="1B1B1B"/>
                </a:solidFill>
                <a:effectLst/>
              </a:rPr>
              <a:t>Netw</a:t>
            </a:r>
            <a:r>
              <a:rPr lang="en-US" b="0" i="1" u="none" strike="noStrike" dirty="0">
                <a:solidFill>
                  <a:srgbClr val="1B1B1B"/>
                </a:solidFill>
                <a:effectLst/>
              </a:rPr>
              <a:t> Open</a:t>
            </a:r>
            <a:r>
              <a:rPr lang="en-US" b="0" i="0" u="none" strike="noStrike" dirty="0">
                <a:solidFill>
                  <a:srgbClr val="1B1B1B"/>
                </a:solidFill>
                <a:effectLst/>
              </a:rPr>
              <a:t>. 2022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83A0520-CE1F-8FCB-CEA8-636D3D1E8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5257800" cy="1384977"/>
          </a:xfrm>
        </p:spPr>
        <p:txBody>
          <a:bodyPr>
            <a:normAutofit/>
          </a:bodyPr>
          <a:lstStyle/>
          <a:p>
            <a:r>
              <a:rPr lang="en-US" dirty="0" err="1"/>
              <a:t>irAEs</a:t>
            </a:r>
            <a:r>
              <a:rPr lang="en-US" dirty="0"/>
              <a:t> are rather common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56AB38B-A574-406B-B7D1-860AC992B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7582" y="0"/>
            <a:ext cx="458674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47E920-E513-A8A5-3556-F01BB2870C1C}"/>
              </a:ext>
            </a:extLst>
          </p:cNvPr>
          <p:cNvSpPr txBox="1"/>
          <p:nvPr/>
        </p:nvSpPr>
        <p:spPr>
          <a:xfrm>
            <a:off x="0" y="6009166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79680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1F12E-A372-6635-6ADE-E07E2F40F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15251-A241-69F1-9476-FEDF9A75D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/>
              <a:t>irAEs</a:t>
            </a:r>
            <a:r>
              <a:rPr lang="en-US" dirty="0"/>
              <a:t> may be driven by multiple, possible mechanisms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48EA46-8F52-246B-7D0C-F3EDBC8AFD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3045" y="1682787"/>
            <a:ext cx="7692913" cy="47194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F4B058C-5F0A-2B17-A254-0C9B438A628E}"/>
              </a:ext>
            </a:extLst>
          </p:cNvPr>
          <p:cNvSpPr txBox="1"/>
          <p:nvPr/>
        </p:nvSpPr>
        <p:spPr>
          <a:xfrm>
            <a:off x="8565872" y="6488668"/>
            <a:ext cx="3699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Zheng et al. </a:t>
            </a:r>
            <a:r>
              <a:rPr lang="en-US" i="1" dirty="0"/>
              <a:t>Materials &amp; Design</a:t>
            </a:r>
            <a:r>
              <a:rPr lang="en-US" dirty="0"/>
              <a:t>. 2022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D2E0A9-8D5E-B28A-EF63-48DC5F76234E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153338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04426E-8712-73FC-1230-0CD4D76C59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89DCB-FBC2-FB06-35DD-98F3071FD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5692646" cy="2093719"/>
          </a:xfrm>
        </p:spPr>
        <p:txBody>
          <a:bodyPr>
            <a:normAutofit/>
          </a:bodyPr>
          <a:lstStyle/>
          <a:p>
            <a:r>
              <a:rPr lang="en-US" dirty="0"/>
              <a:t>Baseline abundances of different cell types have been associated with different organ </a:t>
            </a:r>
            <a:r>
              <a:rPr lang="en-US" dirty="0" err="1"/>
              <a:t>irAEs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90CBBA-D537-2285-EC07-D4AD253A5B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0846" y="0"/>
            <a:ext cx="5661154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24169E-6FAF-9D39-74F5-86A175599E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14" y="2872110"/>
            <a:ext cx="5452586" cy="38702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ACC0CD-A848-B0FD-93ED-7CE372D59890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748993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09E667-BD76-FE9C-121A-642679A010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565F595-7791-BDD1-140D-A0F6D5EF12AD}"/>
              </a:ext>
            </a:extLst>
          </p:cNvPr>
          <p:cNvGrpSpPr/>
          <p:nvPr/>
        </p:nvGrpSpPr>
        <p:grpSpPr>
          <a:xfrm>
            <a:off x="546408" y="-487010"/>
            <a:ext cx="13556947" cy="7358680"/>
            <a:chOff x="1395300" y="1730627"/>
            <a:chExt cx="10433610" cy="512737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200F55E-DC91-CA24-F09B-0A73DDBF15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95300" y="1730627"/>
              <a:ext cx="8453238" cy="5127373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F8FBCE0-C60E-27AF-E04B-95283FDE2D96}"/>
                </a:ext>
              </a:extLst>
            </p:cNvPr>
            <p:cNvSpPr txBox="1"/>
            <p:nvPr/>
          </p:nvSpPr>
          <p:spPr>
            <a:xfrm>
              <a:off x="3487798" y="3788480"/>
              <a:ext cx="8341112" cy="25560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400" b="0" i="0" u="none" strike="noStrike" dirty="0">
                  <a:solidFill>
                    <a:srgbClr val="333333"/>
                  </a:solidFill>
                  <a:effectLst/>
                </a:rPr>
                <a:t>AUCs for previously reported biomarkers and clinical parameters (68)</a:t>
              </a:r>
              <a:endParaRPr lang="en-US" sz="14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0B3CD5B-F930-B509-C20B-CFFEDAE91401}"/>
                </a:ext>
              </a:extLst>
            </p:cNvPr>
            <p:cNvSpPr/>
            <p:nvPr/>
          </p:nvSpPr>
          <p:spPr>
            <a:xfrm>
              <a:off x="1395300" y="1730628"/>
              <a:ext cx="8986485" cy="205785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0BE6DA6-1D3F-56B5-BE18-B3EDE9BF4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Pre-therapy data generally struggle to reliably predict </a:t>
            </a:r>
            <a:r>
              <a:rPr lang="en-US" dirty="0" err="1"/>
              <a:t>irAE</a:t>
            </a:r>
            <a:r>
              <a:rPr lang="en-US" dirty="0"/>
              <a:t> risk</a:t>
            </a:r>
            <a:endParaRPr lang="en-US" i="0" u="none" strike="noStrike" dirty="0">
              <a:solidFill>
                <a:srgbClr val="212121"/>
              </a:solidFill>
              <a:effectLst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E5D076-A131-2DF5-F9CE-79B2E246D0E7}"/>
              </a:ext>
            </a:extLst>
          </p:cNvPr>
          <p:cNvSpPr txBox="1"/>
          <p:nvPr/>
        </p:nvSpPr>
        <p:spPr>
          <a:xfrm>
            <a:off x="9003238" y="6522122"/>
            <a:ext cx="61009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0" u="none" strike="noStrike" dirty="0" err="1">
                <a:solidFill>
                  <a:srgbClr val="212121"/>
                </a:solidFill>
                <a:effectLst/>
              </a:rPr>
              <a:t>Glehr</a:t>
            </a:r>
            <a:r>
              <a:rPr lang="en-US" i="0" u="none" strike="noStrike" dirty="0">
                <a:solidFill>
                  <a:srgbClr val="212121"/>
                </a:solidFill>
                <a:effectLst/>
              </a:rPr>
              <a:t> et al. </a:t>
            </a:r>
            <a:r>
              <a:rPr lang="en-US" i="1" u="none" strike="noStrike" dirty="0">
                <a:solidFill>
                  <a:srgbClr val="212121"/>
                </a:solidFill>
                <a:effectLst/>
              </a:rPr>
              <a:t>Front Immunol.</a:t>
            </a:r>
            <a:r>
              <a:rPr lang="en-US" i="0" u="none" strike="noStrike" dirty="0">
                <a:solidFill>
                  <a:srgbClr val="212121"/>
                </a:solidFill>
                <a:effectLst/>
              </a:rPr>
              <a:t> 2022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2AE30A-313E-B58C-9856-C69960DD6D39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449494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547894-4176-8C12-1EE7-38DAE2642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7F6FC-DBC1-5A96-DCE6-D9C0C4551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9431955" cy="1620085"/>
          </a:xfrm>
        </p:spPr>
        <p:txBody>
          <a:bodyPr>
            <a:normAutofit/>
          </a:bodyPr>
          <a:lstStyle/>
          <a:p>
            <a:r>
              <a:rPr lang="en-US" dirty="0"/>
              <a:t>Main goals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BD623B9-0CD0-BF2F-69FA-296091550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9922844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Identify immune cell biomarkers that predict </a:t>
            </a:r>
            <a:r>
              <a:rPr lang="en-US" dirty="0" err="1"/>
              <a:t>irAEs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Determine how ICI alters immune cell landscape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11E410-69F6-998A-A1FA-8C2578E3E1EC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430396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26119</TotalTime>
  <Words>2751</Words>
  <Application>Microsoft Macintosh PowerPoint</Application>
  <PresentationFormat>Widescreen</PresentationFormat>
  <Paragraphs>304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42" baseType="lpstr">
      <vt:lpstr>-apple-system</vt:lpstr>
      <vt:lpstr>-webkit-standard</vt:lpstr>
      <vt:lpstr>Arial</vt:lpstr>
      <vt:lpstr>Calibri</vt:lpstr>
      <vt:lpstr>Calibri Light</vt:lpstr>
      <vt:lpstr>Cambria</vt:lpstr>
      <vt:lpstr>Menlo</vt:lpstr>
      <vt:lpstr>Merriweather</vt:lpstr>
      <vt:lpstr>Open Sans</vt:lpstr>
      <vt:lpstr>Roboto</vt:lpstr>
      <vt:lpstr>Söhne</vt:lpstr>
      <vt:lpstr>Wingdings</vt:lpstr>
      <vt:lpstr>Office Theme</vt:lpstr>
      <vt:lpstr>Identifying immune cell subsets associated with immune-related adverse event (irAE) development</vt:lpstr>
      <vt:lpstr>Acknowledgements</vt:lpstr>
      <vt:lpstr>Immune checkpoint inhibitors (ICIs) have revolutionized cancer treatment</vt:lpstr>
      <vt:lpstr>However, ICIs can lead to the development of immune-related adverse events (irAEs)</vt:lpstr>
      <vt:lpstr>irAEs are rather common</vt:lpstr>
      <vt:lpstr>irAEs may be driven by multiple, possible mechanisms</vt:lpstr>
      <vt:lpstr>Baseline abundances of different cell types have been associated with different organ irAEs</vt:lpstr>
      <vt:lpstr>Pre-therapy data generally struggle to reliably predict irAE risk</vt:lpstr>
      <vt:lpstr>Main goals</vt:lpstr>
      <vt:lpstr>Cancer cohort</vt:lpstr>
      <vt:lpstr>Analyzing immune cell populations with CyTOF</vt:lpstr>
      <vt:lpstr>Main goals</vt:lpstr>
      <vt:lpstr>Methods for processing data</vt:lpstr>
      <vt:lpstr>Baseline CD56bright of NK cells frequency higher, PD1+ of NK cells frequency lower in those developing pneumonitis</vt:lpstr>
      <vt:lpstr>Baseline SCM of Tconv Tcells frequency may be lower in those developing an irAE</vt:lpstr>
      <vt:lpstr>Methods for baseline feature modules</vt:lpstr>
      <vt:lpstr>Distinguishing combined irAE group using module of top 4 combined irAE baseline features</vt:lpstr>
      <vt:lpstr>Distinction of combined irAE group using module of top 4 combined irAE baseline features unlikely due to chance</vt:lpstr>
      <vt:lpstr>Summary of baseline module analyses: several features may be more irAE-type-specific</vt:lpstr>
      <vt:lpstr>Main goals</vt:lpstr>
      <vt:lpstr>Methods for determining if irAE group immunotypes become more like those of AID patients over ICI</vt:lpstr>
      <vt:lpstr>Immunotypes of irAE group do not clearly become more “AID-like” over ICI than those of non-irAE group</vt:lpstr>
      <vt:lpstr>Main goals</vt:lpstr>
      <vt:lpstr>Methods to identify immune cell subsets changing over ICI in irAE group-specific manner</vt:lpstr>
      <vt:lpstr>Frequency of CD56bright of NK cells initially decreases with ICI specifically in combined irAE and skin irAE groups</vt:lpstr>
      <vt:lpstr>Conclusions</vt:lpstr>
      <vt:lpstr>Next steps</vt:lpstr>
      <vt:lpstr>Inhibitory immune checkpoints help maintain self tolerance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NCI grant meeting with Ty and Nidhi</dc:title>
  <dc:creator>Peter Linsley</dc:creator>
  <cp:lastModifiedBy>Ty Bottorff</cp:lastModifiedBy>
  <cp:revision>5357</cp:revision>
  <dcterms:created xsi:type="dcterms:W3CDTF">2023-09-15T17:40:02Z</dcterms:created>
  <dcterms:modified xsi:type="dcterms:W3CDTF">2024-12-12T06:16:58Z</dcterms:modified>
</cp:coreProperties>
</file>

<file path=docProps/thumbnail.jpeg>
</file>